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300" r:id="rId2"/>
    <p:sldId id="323" r:id="rId3"/>
    <p:sldId id="2141411536" r:id="rId4"/>
    <p:sldId id="2141411537" r:id="rId5"/>
    <p:sldId id="2141411531" r:id="rId6"/>
    <p:sldId id="2141411557" r:id="rId7"/>
    <p:sldId id="2141411558" r:id="rId8"/>
    <p:sldId id="2141411559" r:id="rId9"/>
    <p:sldId id="2141411538" r:id="rId10"/>
    <p:sldId id="2141411534" r:id="rId11"/>
    <p:sldId id="2141411535" r:id="rId12"/>
    <p:sldId id="2141411540" r:id="rId13"/>
    <p:sldId id="2141411528" r:id="rId14"/>
    <p:sldId id="2141411532" r:id="rId15"/>
    <p:sldId id="2141411541" r:id="rId16"/>
    <p:sldId id="310" r:id="rId17"/>
    <p:sldId id="325" r:id="rId18"/>
    <p:sldId id="327" r:id="rId19"/>
  </p:sldIdLst>
  <p:sldSz cx="12192000" cy="6858000"/>
  <p:notesSz cx="6858000" cy="9144000"/>
  <p:embeddedFontLst>
    <p:embeddedFont>
      <p:font typeface="Atkinson Hyperlegible" pitchFamily="2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mbria" panose="02040503050406030204" pitchFamily="18" charset="0"/>
      <p:regular r:id="rId29"/>
      <p:bold r:id="rId30"/>
      <p:italic r:id="rId31"/>
      <p:boldItalic r:id="rId32"/>
    </p:embeddedFont>
  </p:embeddedFontLst>
  <p:custDataLst>
    <p:tags r:id="rId3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erbaps" initials="y" lastIdx="7" clrIdx="0">
    <p:extLst>
      <p:ext uri="{19B8F6BF-5375-455C-9EA6-DF929625EA0E}">
        <p15:presenceInfo xmlns:p15="http://schemas.microsoft.com/office/powerpoint/2012/main" userId="yerbaps" providerId="None"/>
      </p:ext>
    </p:extLst>
  </p:cmAuthor>
  <p:cmAuthor id="2" name="Alycia Kearney" initials="AK" lastIdx="9" clrIdx="1">
    <p:extLst>
      <p:ext uri="{19B8F6BF-5375-455C-9EA6-DF929625EA0E}">
        <p15:presenceInfo xmlns:p15="http://schemas.microsoft.com/office/powerpoint/2012/main" userId="1e900d5a714eb3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E5F4"/>
    <a:srgbClr val="C7DDF1"/>
    <a:srgbClr val="F2F2F2"/>
    <a:srgbClr val="D8F0EC"/>
    <a:srgbClr val="CBEBE6"/>
    <a:srgbClr val="E9F7F5"/>
    <a:srgbClr val="31B09C"/>
    <a:srgbClr val="25B19D"/>
    <a:srgbClr val="B3C0E2"/>
    <a:srgbClr val="98D7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65981" autoAdjust="0"/>
  </p:normalViewPr>
  <p:slideViewPr>
    <p:cSldViewPr snapToGrid="0">
      <p:cViewPr varScale="1">
        <p:scale>
          <a:sx n="73" d="100"/>
          <a:sy n="73" d="100"/>
        </p:scale>
        <p:origin x="2034" y="60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08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gs" Target="tags/tag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55448C-9631-42E7-A042-829907BF31F8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D9D50-C061-45AE-A04B-DE5F593CE4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953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Welcome to Unit 2 of Module 5.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unit, we will look at different types of HHFA communication products.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379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production of a high-quality final HHFA report requires a substantial time commitment.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Therefore, it is recommended that a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dedicated report-writer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 recruited to draft the final report.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Co-writers may support this lead writer, but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 of writers should be limited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ensure consistency of the style and language of the report.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140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report-writer(s) should have: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clear understanding of the HHFA objectives and reporting requirements; and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 also be familiar with the HHFA methodology and tools.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HHFA Comprehensive guide Annex A3.7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provides a sample job description for a report writer.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0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preparation of the final report requires several stages.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report-writers prepare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draft final report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draft report is then submitted to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survey coordination group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approval.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draft report is sometimes also presented in a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“validation workshop”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stakeholders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 gather final inputs and to promote momentum for action based on the HHFA findings.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approval by the survey coordination group, the final report requires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formal approval from the ministry of health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before publication and dissemination.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19385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we discussed in Unit 1, it is important for the HHFA to provide a variety of communication products, tailored to the needs of diverse audiences.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HHFA communication products include: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the final full or main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is intended for the Ministry of Health national and subnational staff,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managers, and planners;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a short report</a:t>
            </a:r>
            <a:r>
              <a:rPr lang="en-US" dirty="0"/>
              <a:t>, which is intended for policy-makers and high-level managers;</a:t>
            </a:r>
            <a:endParaRPr lang="en-GB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subnational reports</a:t>
            </a:r>
            <a:r>
              <a:rPr lang="en-US" dirty="0"/>
              <a:t>, such as provincial reports intended for Ministry of Health provincial and district staff, and </a:t>
            </a:r>
            <a:r>
              <a:rPr lang="en-US" dirty="0" err="1"/>
              <a:t>programme</a:t>
            </a:r>
            <a:r>
              <a:rPr lang="en-US" dirty="0"/>
              <a:t> managers;</a:t>
            </a:r>
            <a:endParaRPr lang="en-GB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 err="1"/>
              <a:t>programme</a:t>
            </a:r>
            <a:r>
              <a:rPr lang="en-US" b="1" dirty="0"/>
              <a:t>-specific reports</a:t>
            </a:r>
            <a:r>
              <a:rPr lang="en-US" dirty="0"/>
              <a:t>, intended for </a:t>
            </a:r>
            <a:r>
              <a:rPr lang="en-US" dirty="0" err="1"/>
              <a:t>programme</a:t>
            </a:r>
            <a:r>
              <a:rPr lang="en-US" dirty="0"/>
              <a:t> staff at various health system levels;</a:t>
            </a:r>
            <a:endParaRPr lang="en-GB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policy briefs</a:t>
            </a:r>
            <a:r>
              <a:rPr lang="en-US" dirty="0"/>
              <a:t>, designed for policy-makers;</a:t>
            </a:r>
            <a:endParaRPr lang="en-GB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oral presentations</a:t>
            </a:r>
            <a:r>
              <a:rPr lang="en-US" dirty="0"/>
              <a:t>, prepared for participants in planning meetings, health sector reviews and other events;</a:t>
            </a:r>
            <a:endParaRPr lang="en-GB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dashboards</a:t>
            </a:r>
            <a:r>
              <a:rPr lang="en-US" dirty="0"/>
              <a:t>, for policy-makers, high-level managers and planners;</a:t>
            </a:r>
            <a:endParaRPr lang="en-GB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press releases</a:t>
            </a:r>
            <a:r>
              <a:rPr lang="en-US" dirty="0"/>
              <a:t>, intended for journalists and the news media; and</a:t>
            </a:r>
            <a:endParaRPr lang="en-GB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social media</a:t>
            </a:r>
            <a:r>
              <a:rPr lang="en-US" dirty="0"/>
              <a:t>, which is used to communicate with the general public.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9116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Timely dissemination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HHFA findings to all the relevant target audiences is the final critical step to ensuring the success of the survey.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Dissemination should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 as soon as </a:t>
            </a:r>
            <a:r>
              <a:rPr lang="en-US" b="1" dirty="0"/>
              <a:t>possible after preparing the final report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as the findings will be useful only if data are received by the intended recipients within a reasonable timeframe.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 delays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reduce the relevance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HHFA </a:t>
            </a:r>
            <a:r>
              <a:rPr lang="en-US" dirty="0"/>
              <a:t>findings,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the result that they may no longer be useful for decision-making.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82133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Furthermore, the HHFA planning and implementation processes often generate much expectation for the results among a wide range of stakeholders.</a:t>
            </a:r>
            <a:endParaRPr lang="en-IE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 </a:t>
            </a:r>
            <a:endParaRPr lang="en-IE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It is important to build upon this momentum and to provide the HHFA results quickly in order to maintain user interest and buy-in. </a:t>
            </a:r>
            <a:endParaRPr lang="en-IE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8519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Various activities can be used to disseminate HHFA findings. These may include: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national and/or subnational workshops;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presentations to key donors and other stakeholders;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policy briefs to high-level Ministry of Health decision-makers;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presentations in annual health sector reviews and planning meetings;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dissemination;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publication of reports and scientific articles; and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releases and use of newspapers and social media.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11479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HHFA final report can also be published in the WHO HHFA global archive.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6857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have now completed Unit 2.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try the end-of-module quiz.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917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the end of this unit,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will: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describe the process of developing an HHFA final report;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list key sections of an HHFA final report; and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provide examples of HHFA communication products, their target audiences and key contents.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222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Module 4 we saw that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interpretation cycle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should result in identifying the main HHFA findings, along with their explanations.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will lead to the HHFA: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conclusions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identification of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priorities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and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resulting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recommendations.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information must then be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communicated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decision makers and other stakeholders that can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the data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improve health services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2180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final HHFA conclusions, priorities and recommendations are usually defined in the context of one or more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interpretation workshops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prioritization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findings and conclusions should be based on: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significance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the service delivery system; and on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availability and feasibility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corrective measures.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interpretation workshop(s) will then form the basis of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HHFA final report.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438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HHFA final report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also called the </a:t>
            </a:r>
            <a:r>
              <a:rPr lang="en-US" dirty="0"/>
              <a:t>full report, or “main” report, is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key HHFA communication product.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6187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the HHFA is a comprehensive survey, the final report may be lengthy.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important to make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HHFA findings available, and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present them in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user-friendly ways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166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facilitate communication of the most important issues, a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limited number of overall key messages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should be defined for the report.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detailed key messages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also defined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each section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for example, for specific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management sections.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Furthermore, the HHFA data analysis platform produces a very large number of outputs, too many to include in the survey report.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core data analysis team should therefore select a subset of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 tables and graphs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include in the main body of the report.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286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full set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of tables and graphs can be made available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separately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as a data annex or in a separate document.  </a:t>
            </a:r>
            <a:endParaRPr lang="en-GB" b="0" dirty="0">
              <a:effectLst/>
            </a:endParaRPr>
          </a:p>
          <a:p>
            <a:br>
              <a:rPr lang="en-GB" dirty="0"/>
            </a:b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5116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The HHFA final or “main” report has a </a:t>
            </a:r>
            <a:r>
              <a:rPr lang="en-US" sz="1800" b="1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recommended structure</a:t>
            </a:r>
            <a:r>
              <a:rPr lang="en-US" sz="18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, which consists of a:</a:t>
            </a:r>
            <a:endParaRPr lang="en-IE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 </a:t>
            </a:r>
            <a:endParaRPr lang="en-IE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Front page;</a:t>
            </a:r>
            <a:endParaRPr lang="en-IE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Foreword;</a:t>
            </a:r>
            <a:endParaRPr lang="en-IE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Table of </a:t>
            </a:r>
            <a:r>
              <a:rPr lang="en-US" sz="18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Contents; and</a:t>
            </a:r>
            <a:endParaRPr lang="en-IE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Abbreviations;</a:t>
            </a:r>
          </a:p>
          <a:p>
            <a:pPr marL="0" lvl="0" indent="0">
              <a:buFont typeface="Symbol" panose="05050102010706020507" pitchFamily="18" charset="2"/>
              <a:buNone/>
            </a:pPr>
            <a:endParaRPr lang="en-IE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Executive summary;</a:t>
            </a:r>
            <a:endParaRPr lang="en-IE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Introduction;</a:t>
            </a:r>
            <a:endParaRPr lang="en-IE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Objectives;</a:t>
            </a:r>
            <a:endParaRPr lang="en-IE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Methods;</a:t>
            </a:r>
            <a:endParaRPr lang="en-IE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Findings;</a:t>
            </a:r>
            <a:endParaRPr lang="en-IE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Conclusions; and</a:t>
            </a:r>
            <a:endParaRPr lang="en-IE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Recommendations;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endParaRPr lang="en-IE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References;</a:t>
            </a:r>
            <a:endParaRPr lang="en-IE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Data annex;</a:t>
            </a:r>
            <a:endParaRPr lang="en-IE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Other annexes; and</a:t>
            </a:r>
            <a:endParaRPr lang="en-IE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Data curation </a:t>
            </a:r>
            <a:r>
              <a:rPr lang="en-US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details</a:t>
            </a:r>
            <a:r>
              <a:rPr lang="en-US" sz="18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.</a:t>
            </a:r>
            <a:endParaRPr lang="en-IE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 </a:t>
            </a:r>
            <a:endParaRPr lang="en-IE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However, this structure </a:t>
            </a:r>
            <a:r>
              <a:rPr lang="en-US" sz="1800" b="1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can be adapted</a:t>
            </a:r>
            <a:r>
              <a:rPr lang="en-US" sz="18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according to the country needs.</a:t>
            </a:r>
            <a:endParaRPr lang="en-IE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 </a:t>
            </a:r>
            <a:endParaRPr lang="en-IE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The reading materials for this unit provide further details on the content and purpose of each section. </a:t>
            </a:r>
            <a:endParaRPr lang="en-IE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mbria" panose="02040503050406030204" pitchFamily="18" charset="0"/>
              </a:rPr>
              <a:t> </a:t>
            </a:r>
            <a:endParaRPr lang="en-GB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0418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979F1-05A3-4387-9047-8268792CE6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9257D8-8E90-4BD3-BD75-EC6A1FDFC2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1270674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E7B00-9E38-48BD-BD42-585E5B855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62318-839A-4DDB-AF7F-45DACAE6C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987B4-2514-406D-B06A-514A36A974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EC6CB-FB4B-4747-A6C9-07B449B88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30FBF-9DC0-41DC-B410-5E37DDED0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864880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554561-7F4C-422F-8E1F-711420A6B4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54B118-3C98-497F-B8E6-AEBCC31A99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9668B-8E65-4318-9CEE-0F1452AD7E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DDD7F-A795-48C9-A231-763010EBF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3A3BD-0C69-402D-A27C-A44D40452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1046886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E6A1C-CFCE-4465-ABAA-B8C208D21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C2C64-E46C-497D-8F72-DC94C614A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0DD8F-9785-4942-ACD0-C6B973D8E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E645A-8142-4BF4-AAEA-2FBD85F0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24A14-094F-464A-B7D7-1E73DADE4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981816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4BEEE-DAE7-4F47-8541-54166AF1B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12E93-C960-4135-8A27-F88922A9C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B0224-69A1-4B8A-9CFB-05EA2A0E12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EA8A2-0B04-40FB-8BDB-6D62EAEF7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393D8-AEEE-4AA2-BCB6-53E8C3FD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3388247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BC8C3-7C4A-4EE6-B177-515F3C8AE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43D30-0AED-4F72-8850-D78E9DA62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7DBDC9-5432-419C-81D3-7339C35C66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C437F-64CD-4199-9402-DB1AC56586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DE094F-4283-4248-A6E4-76FAA6531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3E755-361D-4A07-9A04-F3672E0B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065744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BF21F-A968-449D-9FA2-CD5BD9EEE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07DC4-998D-4CFC-8745-1C33E9C6F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33E50B-6A8C-4134-8F3C-2EBD034B6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0FA19B-EC28-42AD-970C-0FBA3DF7C8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7156B2-52AE-4203-82A9-0A3A38D4EC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9B79C6-97D2-47ED-9D6F-89F52B67B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088382-302A-42A5-96FC-00CD76AF2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3C413-632F-487F-A064-ECCFF20CC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285609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FE986-CC09-40CB-8794-728D3A4D5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1C4580-E0E0-410E-A8EF-5596354241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0021B1-B1A5-4390-9931-62B9973AD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E1ED0-6B72-4D34-AF65-543DAD8F5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505985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1B427D-848C-4440-B914-46185C91A9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E70E5F-7E9C-4E79-B83A-F4E7F1647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BC04C-EDBB-432A-BF79-45E0343C5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923972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1281D-9C7D-4187-9515-3D6F62106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45368-E801-4D4A-B2F4-A47CEC9BB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DBD52-441C-459D-BF68-BD401B80A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D469C6-7A38-4890-B220-CFCECB42C6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6B9655-B326-4380-AD04-96DBAA6BC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750C96-C745-4135-AE92-FA4AE6EC7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938352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7FD55-E903-4166-B501-905B0C2BA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2E65C9-DDAA-466A-A6FC-7D116EDC8C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AA80B-212E-41D3-87AF-FC58A5D07A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63AF25-52CF-4127-AE62-8E55B6DAE2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94994E-CCCB-42D2-A6E5-F7BFB558C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6B599-E99E-4B76-A90C-C8233724F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539192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AAB451-C634-4A9E-BFB0-9D91D0869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2FA12-8D9E-475C-A9D6-5357EB51C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2613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BB4486-8548-7693-0F10-43CD15A9C0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25" y="236365"/>
            <a:ext cx="2141567" cy="65585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EFF31C0-596D-4351-B46F-8440B6312256}"/>
              </a:ext>
            </a:extLst>
          </p:cNvPr>
          <p:cNvGrpSpPr/>
          <p:nvPr/>
        </p:nvGrpSpPr>
        <p:grpSpPr>
          <a:xfrm>
            <a:off x="1" y="1805920"/>
            <a:ext cx="12175670" cy="3243080"/>
            <a:chOff x="1" y="1805920"/>
            <a:chExt cx="12175670" cy="324308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73EB9B5-8DB0-C2BA-6F75-5397B8DDBBCD}"/>
                </a:ext>
              </a:extLst>
            </p:cNvPr>
            <p:cNvGrpSpPr/>
            <p:nvPr/>
          </p:nvGrpSpPr>
          <p:grpSpPr>
            <a:xfrm>
              <a:off x="3225226" y="1805920"/>
              <a:ext cx="8950445" cy="3240000"/>
              <a:chOff x="3225226" y="1805920"/>
              <a:chExt cx="8950445" cy="3240000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209C60B-4EAE-983B-EB90-2186CBA79AFC}"/>
                  </a:ext>
                </a:extLst>
              </p:cNvPr>
              <p:cNvSpPr/>
              <p:nvPr/>
            </p:nvSpPr>
            <p:spPr>
              <a:xfrm>
                <a:off x="3225226" y="1805920"/>
                <a:ext cx="8950445" cy="3240000"/>
              </a:xfrm>
              <a:prstGeom prst="rect">
                <a:avLst/>
              </a:prstGeom>
              <a:solidFill>
                <a:srgbClr val="25B1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7A08889B-A57A-D7C8-EAE7-BACEAFFB47D7}"/>
                  </a:ext>
                </a:extLst>
              </p:cNvPr>
              <p:cNvGrpSpPr/>
              <p:nvPr/>
            </p:nvGrpSpPr>
            <p:grpSpPr>
              <a:xfrm>
                <a:off x="3497856" y="2439252"/>
                <a:ext cx="8363936" cy="2038487"/>
                <a:chOff x="3029663" y="2655894"/>
                <a:chExt cx="8363936" cy="2038487"/>
              </a:xfrm>
            </p:grpSpPr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C5CA4A5-1A67-5576-0CC7-176E1C118893}"/>
                    </a:ext>
                  </a:extLst>
                </p:cNvPr>
                <p:cNvSpPr txBox="1"/>
                <p:nvPr/>
              </p:nvSpPr>
              <p:spPr>
                <a:xfrm>
                  <a:off x="3029663" y="2655894"/>
                  <a:ext cx="4720763" cy="595869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b">
                  <a:spAutoFit/>
                </a:bodyPr>
                <a:lstStyle>
                  <a:lvl1pPr algn="r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>
                      <a:solidFill>
                        <a:schemeClr val="bg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en-GB" sz="3600" dirty="0"/>
                    <a:t>Unit 2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E7EEC0C-39AC-6792-600F-2FF2EFB7D9EB}"/>
                    </a:ext>
                  </a:extLst>
                </p:cNvPr>
                <p:cNvSpPr txBox="1"/>
                <p:nvPr/>
              </p:nvSpPr>
              <p:spPr>
                <a:xfrm>
                  <a:off x="3029663" y="3265913"/>
                  <a:ext cx="8363936" cy="1428468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b">
                  <a:spAutoFit/>
                </a:bodyPr>
                <a:lstStyle>
                  <a:lvl1pPr algn="r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>
                      <a:solidFill>
                        <a:schemeClr val="bg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en-GB" sz="4800" dirty="0"/>
                    <a:t>HHFA communication products</a:t>
                  </a:r>
                </a:p>
              </p:txBody>
            </p:sp>
          </p:grp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37EE406-88EA-4B8D-8328-47404BB29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3" y="1807445"/>
              <a:ext cx="3243079" cy="324003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0067691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2073369" cy="611122"/>
            <a:chOff x="-1235" y="-815"/>
            <a:chExt cx="12073369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49" y="21482"/>
              <a:ext cx="113379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HHFA final report: Report-writers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23" name="bulletText1">
            <a:extLst>
              <a:ext uri="{FF2B5EF4-FFF2-40B4-BE49-F238E27FC236}">
                <a16:creationId xmlns:a16="http://schemas.microsoft.com/office/drawing/2014/main" id="{38DF8807-6D32-4E0C-B716-C174C8E3785C}"/>
              </a:ext>
            </a:extLst>
          </p:cNvPr>
          <p:cNvSpPr txBox="1"/>
          <p:nvPr/>
        </p:nvSpPr>
        <p:spPr>
          <a:xfrm>
            <a:off x="5730400" y="2736436"/>
            <a:ext cx="6023429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report-writer is recruited to draft the final report</a:t>
            </a:r>
          </a:p>
        </p:txBody>
      </p:sp>
      <p:sp>
        <p:nvSpPr>
          <p:cNvPr id="25" name="bulletText3">
            <a:extLst>
              <a:ext uri="{FF2B5EF4-FFF2-40B4-BE49-F238E27FC236}">
                <a16:creationId xmlns:a16="http://schemas.microsoft.com/office/drawing/2014/main" id="{FFBDE1C2-306C-4C9E-8D05-2FA1A2613D6D}"/>
              </a:ext>
            </a:extLst>
          </p:cNvPr>
          <p:cNvSpPr txBox="1"/>
          <p:nvPr/>
        </p:nvSpPr>
        <p:spPr>
          <a:xfrm>
            <a:off x="5730401" y="3758674"/>
            <a:ext cx="6084263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lead writer may be supported by </a:t>
            </a:r>
          </a:p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co-writers</a:t>
            </a:r>
          </a:p>
        </p:txBody>
      </p:sp>
      <p:pic>
        <p:nvPicPr>
          <p:cNvPr id="26" name="bullet">
            <a:extLst>
              <a:ext uri="{FF2B5EF4-FFF2-40B4-BE49-F238E27FC236}">
                <a16:creationId xmlns:a16="http://schemas.microsoft.com/office/drawing/2014/main" id="{ED27F104-EB02-4BA8-B77B-9DB48354A2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941" y="2881740"/>
            <a:ext cx="117692" cy="122400"/>
          </a:xfrm>
          <a:prstGeom prst="rect">
            <a:avLst/>
          </a:prstGeom>
        </p:spPr>
      </p:pic>
      <p:pic>
        <p:nvPicPr>
          <p:cNvPr id="28" name="bullet3">
            <a:extLst>
              <a:ext uri="{FF2B5EF4-FFF2-40B4-BE49-F238E27FC236}">
                <a16:creationId xmlns:a16="http://schemas.microsoft.com/office/drawing/2014/main" id="{741897F9-37AB-4050-BC08-B66DB9F3EC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941" y="3877075"/>
            <a:ext cx="117692" cy="122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E733A3-9106-76C8-7DC5-6E903329CA42}"/>
              </a:ext>
            </a:extLst>
          </p:cNvPr>
          <p:cNvSpPr txBox="1"/>
          <p:nvPr/>
        </p:nvSpPr>
        <p:spPr>
          <a:xfrm>
            <a:off x="5172614" y="1922028"/>
            <a:ext cx="6405001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is recommended that:</a:t>
            </a:r>
          </a:p>
        </p:txBody>
      </p:sp>
      <p:sp>
        <p:nvSpPr>
          <p:cNvPr id="24" name="bulletText3">
            <a:extLst>
              <a:ext uri="{FF2B5EF4-FFF2-40B4-BE49-F238E27FC236}">
                <a16:creationId xmlns:a16="http://schemas.microsoft.com/office/drawing/2014/main" id="{DF3EF40A-4317-460A-BDFB-C9FCC4BD4636}"/>
              </a:ext>
            </a:extLst>
          </p:cNvPr>
          <p:cNvSpPr txBox="1"/>
          <p:nvPr/>
        </p:nvSpPr>
        <p:spPr>
          <a:xfrm>
            <a:off x="5730401" y="4780912"/>
            <a:ext cx="6084263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number of writers is limited for consistency of style and language</a:t>
            </a:r>
          </a:p>
        </p:txBody>
      </p:sp>
      <p:pic>
        <p:nvPicPr>
          <p:cNvPr id="27" name="bullet3">
            <a:extLst>
              <a:ext uri="{FF2B5EF4-FFF2-40B4-BE49-F238E27FC236}">
                <a16:creationId xmlns:a16="http://schemas.microsoft.com/office/drawing/2014/main" id="{306ECA3B-AA54-4D3D-8538-193A9A9AE2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941" y="4899313"/>
            <a:ext cx="117692" cy="122400"/>
          </a:xfrm>
          <a:prstGeom prst="rect">
            <a:avLst/>
          </a:prstGeom>
        </p:spPr>
      </p:pic>
      <p:sp>
        <p:nvSpPr>
          <p:cNvPr id="29" name="grid1">
            <a:extLst>
              <a:ext uri="{FF2B5EF4-FFF2-40B4-BE49-F238E27FC236}">
                <a16:creationId xmlns:a16="http://schemas.microsoft.com/office/drawing/2014/main" id="{432E8E60-9214-4A5E-B918-349996FC2645}"/>
              </a:ext>
            </a:extLst>
          </p:cNvPr>
          <p:cNvSpPr txBox="1"/>
          <p:nvPr/>
        </p:nvSpPr>
        <p:spPr>
          <a:xfrm>
            <a:off x="304039" y="1381945"/>
            <a:ext cx="4667807" cy="4630615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45720" rIns="91440" bIns="216000" rtlCol="0" anchor="b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Production of a HHFA report requires a substantial time commitment</a:t>
            </a:r>
          </a:p>
        </p:txBody>
      </p:sp>
      <p:pic>
        <p:nvPicPr>
          <p:cNvPr id="34" name="Picture 4">
            <a:extLst>
              <a:ext uri="{FF2B5EF4-FFF2-40B4-BE49-F238E27FC236}">
                <a16:creationId xmlns:a16="http://schemas.microsoft.com/office/drawing/2014/main" id="{01B3FE81-414E-43DF-A7A3-4554E6C27AF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2" t="1830" r="5666" b="2259"/>
          <a:stretch/>
        </p:blipFill>
        <p:spPr bwMode="auto">
          <a:xfrm>
            <a:off x="1597146" y="1622675"/>
            <a:ext cx="2093705" cy="291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9648667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4" grpId="0"/>
      <p:bldP spid="24" grpId="0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2073369" cy="611122"/>
            <a:chOff x="-1235" y="-815"/>
            <a:chExt cx="12073369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49" y="21482"/>
              <a:ext cx="113379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HHFA final report: Report-writers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23" name="bulletText1">
            <a:extLst>
              <a:ext uri="{FF2B5EF4-FFF2-40B4-BE49-F238E27FC236}">
                <a16:creationId xmlns:a16="http://schemas.microsoft.com/office/drawing/2014/main" id="{38DF8807-6D32-4E0C-B716-C174C8E3785C}"/>
              </a:ext>
            </a:extLst>
          </p:cNvPr>
          <p:cNvSpPr txBox="1"/>
          <p:nvPr/>
        </p:nvSpPr>
        <p:spPr>
          <a:xfrm>
            <a:off x="5730400" y="2435812"/>
            <a:ext cx="6023429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have a clear understanding of the HHFA objectives and reporting requirements</a:t>
            </a:r>
          </a:p>
        </p:txBody>
      </p:sp>
      <p:sp>
        <p:nvSpPr>
          <p:cNvPr id="25" name="bulletText3">
            <a:extLst>
              <a:ext uri="{FF2B5EF4-FFF2-40B4-BE49-F238E27FC236}">
                <a16:creationId xmlns:a16="http://schemas.microsoft.com/office/drawing/2014/main" id="{FFBDE1C2-306C-4C9E-8D05-2FA1A2613D6D}"/>
              </a:ext>
            </a:extLst>
          </p:cNvPr>
          <p:cNvSpPr txBox="1"/>
          <p:nvPr/>
        </p:nvSpPr>
        <p:spPr>
          <a:xfrm>
            <a:off x="5730401" y="3458050"/>
            <a:ext cx="6084263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 familiar with the HHFA methodology and tools</a:t>
            </a:r>
          </a:p>
        </p:txBody>
      </p:sp>
      <p:pic>
        <p:nvPicPr>
          <p:cNvPr id="26" name="bullet">
            <a:extLst>
              <a:ext uri="{FF2B5EF4-FFF2-40B4-BE49-F238E27FC236}">
                <a16:creationId xmlns:a16="http://schemas.microsoft.com/office/drawing/2014/main" id="{ED27F104-EB02-4BA8-B77B-9DB48354A2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941" y="2581116"/>
            <a:ext cx="117692" cy="122400"/>
          </a:xfrm>
          <a:prstGeom prst="rect">
            <a:avLst/>
          </a:prstGeom>
        </p:spPr>
      </p:pic>
      <p:pic>
        <p:nvPicPr>
          <p:cNvPr id="28" name="bullet3">
            <a:extLst>
              <a:ext uri="{FF2B5EF4-FFF2-40B4-BE49-F238E27FC236}">
                <a16:creationId xmlns:a16="http://schemas.microsoft.com/office/drawing/2014/main" id="{741897F9-37AB-4050-BC08-B66DB9F3EC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941" y="3576451"/>
            <a:ext cx="117692" cy="122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E733A3-9106-76C8-7DC5-6E903329CA42}"/>
              </a:ext>
            </a:extLst>
          </p:cNvPr>
          <p:cNvSpPr txBox="1"/>
          <p:nvPr/>
        </p:nvSpPr>
        <p:spPr>
          <a:xfrm>
            <a:off x="5172614" y="1621404"/>
            <a:ext cx="6405001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report-writer(s) should:</a:t>
            </a:r>
          </a:p>
        </p:txBody>
      </p:sp>
      <p:sp>
        <p:nvSpPr>
          <p:cNvPr id="29" name="grid1">
            <a:extLst>
              <a:ext uri="{FF2B5EF4-FFF2-40B4-BE49-F238E27FC236}">
                <a16:creationId xmlns:a16="http://schemas.microsoft.com/office/drawing/2014/main" id="{432E8E60-9214-4A5E-B918-349996FC2645}"/>
              </a:ext>
            </a:extLst>
          </p:cNvPr>
          <p:cNvSpPr txBox="1"/>
          <p:nvPr/>
        </p:nvSpPr>
        <p:spPr>
          <a:xfrm>
            <a:off x="304039" y="1381945"/>
            <a:ext cx="4667807" cy="4630615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45720" rIns="91440" bIns="216000" rtlCol="0" anchor="b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Production of a HHFA report requires a substantial time commitment</a:t>
            </a:r>
          </a:p>
        </p:txBody>
      </p:sp>
      <p:pic>
        <p:nvPicPr>
          <p:cNvPr id="34" name="Picture 4">
            <a:extLst>
              <a:ext uri="{FF2B5EF4-FFF2-40B4-BE49-F238E27FC236}">
                <a16:creationId xmlns:a16="http://schemas.microsoft.com/office/drawing/2014/main" id="{01B3FE81-414E-43DF-A7A3-4554E6C27AF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2" t="1830" r="5666" b="2259"/>
          <a:stretch/>
        </p:blipFill>
        <p:spPr bwMode="auto">
          <a:xfrm>
            <a:off x="1597146" y="1622675"/>
            <a:ext cx="2093705" cy="291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251A60-8943-4A2E-8331-5CA18E76F439}"/>
              </a:ext>
            </a:extLst>
          </p:cNvPr>
          <p:cNvSpPr txBox="1"/>
          <p:nvPr/>
        </p:nvSpPr>
        <p:spPr>
          <a:xfrm>
            <a:off x="5245300" y="4569099"/>
            <a:ext cx="6642661" cy="1443461"/>
          </a:xfrm>
          <a:prstGeom prst="rect">
            <a:avLst/>
          </a:prstGeom>
          <a:solidFill>
            <a:srgbClr val="31B09C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/>
              <a:t>HHFA Comprehensive guide Annex A3.7 provides a sample job description </a:t>
            </a:r>
          </a:p>
          <a:p>
            <a:pPr algn="ctr"/>
            <a:r>
              <a:rPr lang="en-GB" sz="2400" dirty="0"/>
              <a:t>for a report-writer.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A2E6A2-74EF-4802-8915-7857FCDCE1D4}"/>
              </a:ext>
            </a:extLst>
          </p:cNvPr>
          <p:cNvSpPr/>
          <p:nvPr/>
        </p:nvSpPr>
        <p:spPr>
          <a:xfrm>
            <a:off x="5172614" y="4569099"/>
            <a:ext cx="80255" cy="1443461"/>
          </a:xfrm>
          <a:prstGeom prst="rect">
            <a:avLst/>
          </a:prstGeom>
          <a:solidFill>
            <a:srgbClr val="1B95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449181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4" grpId="0"/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Arrow: Right 37">
            <a:extLst>
              <a:ext uri="{FF2B5EF4-FFF2-40B4-BE49-F238E27FC236}">
                <a16:creationId xmlns:a16="http://schemas.microsoft.com/office/drawing/2014/main" id="{4A7A7587-5DF4-4A2C-90F0-012D86BBA659}"/>
              </a:ext>
            </a:extLst>
          </p:cNvPr>
          <p:cNvSpPr/>
          <p:nvPr/>
        </p:nvSpPr>
        <p:spPr>
          <a:xfrm>
            <a:off x="5448769" y="2218409"/>
            <a:ext cx="1232225" cy="384904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249AFE40-2136-482B-A6D1-7B7F83D2E52B}"/>
              </a:ext>
            </a:extLst>
          </p:cNvPr>
          <p:cNvSpPr/>
          <p:nvPr/>
        </p:nvSpPr>
        <p:spPr>
          <a:xfrm rot="10800000">
            <a:off x="5448771" y="5135775"/>
            <a:ext cx="1232223" cy="384904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4504AB9A-315E-40BB-99D9-8C561C216F98}"/>
              </a:ext>
            </a:extLst>
          </p:cNvPr>
          <p:cNvSpPr/>
          <p:nvPr/>
        </p:nvSpPr>
        <p:spPr>
          <a:xfrm rot="5400000">
            <a:off x="8851553" y="3440698"/>
            <a:ext cx="649271" cy="384904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2073369" cy="611122"/>
            <a:chOff x="-1235" y="-815"/>
            <a:chExt cx="12073369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49" y="21482"/>
              <a:ext cx="113379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HHFA final report: Preparation 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2C302CE-60AD-40FD-8AEE-3A40FA2BEAD6}"/>
              </a:ext>
            </a:extLst>
          </p:cNvPr>
          <p:cNvSpPr/>
          <p:nvPr/>
        </p:nvSpPr>
        <p:spPr>
          <a:xfrm>
            <a:off x="460201" y="1513209"/>
            <a:ext cx="4992903" cy="1795305"/>
          </a:xfrm>
          <a:custGeom>
            <a:avLst/>
            <a:gdLst>
              <a:gd name="connsiteX0" fmla="*/ 0 w 2472872"/>
              <a:gd name="connsiteY0" fmla="*/ 0 h 1483723"/>
              <a:gd name="connsiteX1" fmla="*/ 2472872 w 2472872"/>
              <a:gd name="connsiteY1" fmla="*/ 0 h 1483723"/>
              <a:gd name="connsiteX2" fmla="*/ 2472872 w 2472872"/>
              <a:gd name="connsiteY2" fmla="*/ 1483723 h 1483723"/>
              <a:gd name="connsiteX3" fmla="*/ 0 w 2472872"/>
              <a:gd name="connsiteY3" fmla="*/ 1483723 h 1483723"/>
              <a:gd name="connsiteX4" fmla="*/ 0 w 2472872"/>
              <a:gd name="connsiteY4" fmla="*/ 0 h 1483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872" h="1483723">
                <a:moveTo>
                  <a:pt x="0" y="0"/>
                </a:moveTo>
                <a:lnTo>
                  <a:pt x="2472872" y="0"/>
                </a:lnTo>
                <a:lnTo>
                  <a:pt x="2472872" y="1483723"/>
                </a:lnTo>
                <a:lnTo>
                  <a:pt x="0" y="1483723"/>
                </a:lnTo>
                <a:lnTo>
                  <a:pt x="0" y="0"/>
                </a:lnTo>
                <a:close/>
              </a:path>
            </a:pathLst>
          </a:custGeom>
          <a:solidFill>
            <a:srgbClr val="C7DDF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4000" tIns="504000" rIns="144000" bIns="216000" numCol="1" spcCol="1270" anchor="ctr" anchorCtr="0">
            <a:noAutofit/>
          </a:bodyPr>
          <a:lstStyle/>
          <a:p>
            <a:pPr lvl="0" algn="ctr" defTabSz="2266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Report-writers prepare the </a:t>
            </a:r>
            <a:r>
              <a:rPr lang="en-GB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draft final report</a:t>
            </a:r>
            <a:endParaRPr lang="en-GB" sz="2400" b="1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AF3C1E2-8DDD-42D5-8C1A-93E39A0C7078}"/>
              </a:ext>
            </a:extLst>
          </p:cNvPr>
          <p:cNvSpPr/>
          <p:nvPr/>
        </p:nvSpPr>
        <p:spPr>
          <a:xfrm>
            <a:off x="6680995" y="1513209"/>
            <a:ext cx="4992903" cy="1795305"/>
          </a:xfrm>
          <a:custGeom>
            <a:avLst/>
            <a:gdLst>
              <a:gd name="connsiteX0" fmla="*/ 0 w 2472872"/>
              <a:gd name="connsiteY0" fmla="*/ 0 h 1483723"/>
              <a:gd name="connsiteX1" fmla="*/ 2472872 w 2472872"/>
              <a:gd name="connsiteY1" fmla="*/ 0 h 1483723"/>
              <a:gd name="connsiteX2" fmla="*/ 2472872 w 2472872"/>
              <a:gd name="connsiteY2" fmla="*/ 1483723 h 1483723"/>
              <a:gd name="connsiteX3" fmla="*/ 0 w 2472872"/>
              <a:gd name="connsiteY3" fmla="*/ 1483723 h 1483723"/>
              <a:gd name="connsiteX4" fmla="*/ 0 w 2472872"/>
              <a:gd name="connsiteY4" fmla="*/ 0 h 1483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872" h="1483723">
                <a:moveTo>
                  <a:pt x="0" y="0"/>
                </a:moveTo>
                <a:lnTo>
                  <a:pt x="2472872" y="0"/>
                </a:lnTo>
                <a:lnTo>
                  <a:pt x="2472872" y="1483723"/>
                </a:lnTo>
                <a:lnTo>
                  <a:pt x="0" y="1483723"/>
                </a:lnTo>
                <a:lnTo>
                  <a:pt x="0" y="0"/>
                </a:lnTo>
                <a:close/>
              </a:path>
            </a:pathLst>
          </a:custGeom>
          <a:solidFill>
            <a:srgbClr val="C7DDF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4000" tIns="504000" rIns="144000" bIns="216000" numCol="1" spcCol="1270" anchor="ctr" anchorCtr="0">
            <a:noAutofit/>
          </a:bodyPr>
          <a:lstStyle/>
          <a:p>
            <a:pPr lvl="0" algn="ctr" defTabSz="2266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Draft report is submitted to the </a:t>
            </a:r>
            <a:r>
              <a:rPr lang="en-GB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survey coordination group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approval</a:t>
            </a:r>
            <a:endParaRPr lang="en-GB" sz="24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1284677-F3E6-46F1-9135-CAECFC227A0A}"/>
              </a:ext>
            </a:extLst>
          </p:cNvPr>
          <p:cNvSpPr/>
          <p:nvPr/>
        </p:nvSpPr>
        <p:spPr>
          <a:xfrm>
            <a:off x="455869" y="4430575"/>
            <a:ext cx="4992903" cy="1795305"/>
          </a:xfrm>
          <a:custGeom>
            <a:avLst/>
            <a:gdLst>
              <a:gd name="connsiteX0" fmla="*/ 0 w 2472872"/>
              <a:gd name="connsiteY0" fmla="*/ 0 h 1483723"/>
              <a:gd name="connsiteX1" fmla="*/ 2472872 w 2472872"/>
              <a:gd name="connsiteY1" fmla="*/ 0 h 1483723"/>
              <a:gd name="connsiteX2" fmla="*/ 2472872 w 2472872"/>
              <a:gd name="connsiteY2" fmla="*/ 1483723 h 1483723"/>
              <a:gd name="connsiteX3" fmla="*/ 0 w 2472872"/>
              <a:gd name="connsiteY3" fmla="*/ 1483723 h 1483723"/>
              <a:gd name="connsiteX4" fmla="*/ 0 w 2472872"/>
              <a:gd name="connsiteY4" fmla="*/ 0 h 1483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872" h="1483723">
                <a:moveTo>
                  <a:pt x="0" y="0"/>
                </a:moveTo>
                <a:lnTo>
                  <a:pt x="2472872" y="0"/>
                </a:lnTo>
                <a:lnTo>
                  <a:pt x="2472872" y="1483723"/>
                </a:lnTo>
                <a:lnTo>
                  <a:pt x="0" y="1483723"/>
                </a:lnTo>
                <a:lnTo>
                  <a:pt x="0" y="0"/>
                </a:lnTo>
                <a:close/>
              </a:path>
            </a:pathLst>
          </a:custGeom>
          <a:solidFill>
            <a:srgbClr val="C7DDF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4000" tIns="504000" rIns="144000" bIns="216000" numCol="1" spcCol="1270" anchor="ctr" anchorCtr="0">
            <a:noAutofit/>
          </a:bodyPr>
          <a:lstStyle/>
          <a:p>
            <a:pPr lvl="0" algn="ctr" defTabSz="2266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Final report requires </a:t>
            </a:r>
            <a:r>
              <a:rPr lang="en-GB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formal approval 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from the </a:t>
            </a:r>
            <a:r>
              <a:rPr lang="en-GB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ministry of health</a:t>
            </a:r>
            <a:endParaRPr lang="en-GB" sz="2400" b="1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C403BBC-41DC-4393-874B-514358A2CC2F}"/>
              </a:ext>
            </a:extLst>
          </p:cNvPr>
          <p:cNvSpPr/>
          <p:nvPr/>
        </p:nvSpPr>
        <p:spPr>
          <a:xfrm>
            <a:off x="6680995" y="4430575"/>
            <a:ext cx="4992903" cy="1795305"/>
          </a:xfrm>
          <a:custGeom>
            <a:avLst/>
            <a:gdLst>
              <a:gd name="connsiteX0" fmla="*/ 0 w 2472872"/>
              <a:gd name="connsiteY0" fmla="*/ 0 h 1483723"/>
              <a:gd name="connsiteX1" fmla="*/ 2472872 w 2472872"/>
              <a:gd name="connsiteY1" fmla="*/ 0 h 1483723"/>
              <a:gd name="connsiteX2" fmla="*/ 2472872 w 2472872"/>
              <a:gd name="connsiteY2" fmla="*/ 1483723 h 1483723"/>
              <a:gd name="connsiteX3" fmla="*/ 0 w 2472872"/>
              <a:gd name="connsiteY3" fmla="*/ 1483723 h 1483723"/>
              <a:gd name="connsiteX4" fmla="*/ 0 w 2472872"/>
              <a:gd name="connsiteY4" fmla="*/ 0 h 1483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872" h="1483723">
                <a:moveTo>
                  <a:pt x="0" y="0"/>
                </a:moveTo>
                <a:lnTo>
                  <a:pt x="2472872" y="0"/>
                </a:lnTo>
                <a:lnTo>
                  <a:pt x="2472872" y="1483723"/>
                </a:lnTo>
                <a:lnTo>
                  <a:pt x="0" y="1483723"/>
                </a:lnTo>
                <a:lnTo>
                  <a:pt x="0" y="0"/>
                </a:lnTo>
                <a:close/>
              </a:path>
            </a:pathLst>
          </a:custGeom>
          <a:solidFill>
            <a:srgbClr val="C7DDF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4000" tIns="504000" rIns="144000" bIns="216000" numCol="1" spcCol="1270" anchor="ctr" anchorCtr="0">
            <a:noAutofit/>
          </a:bodyPr>
          <a:lstStyle/>
          <a:p>
            <a:pPr lvl="0" algn="ctr" defTabSz="2266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Draft report is presented in a “</a:t>
            </a:r>
            <a:r>
              <a:rPr lang="en-GB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validation workshop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 for </a:t>
            </a:r>
            <a:r>
              <a:rPr lang="en-GB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multiple stakeholders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36AEE51-918D-435C-B1A7-6B1C46D5041D}"/>
              </a:ext>
            </a:extLst>
          </p:cNvPr>
          <p:cNvSpPr/>
          <p:nvPr/>
        </p:nvSpPr>
        <p:spPr>
          <a:xfrm>
            <a:off x="2484600" y="1040419"/>
            <a:ext cx="939775" cy="939775"/>
          </a:xfrm>
          <a:prstGeom prst="ellipse">
            <a:avLst/>
          </a:prstGeom>
          <a:solidFill>
            <a:srgbClr val="C7DDF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8000" tIns="36000" rIns="108000" bIns="36000" numCol="1" spcCol="1270" anchor="ctr" anchorCtr="0">
            <a:noAutofit/>
          </a:bodyPr>
          <a:lstStyle/>
          <a:p>
            <a:pPr algn="ctr" defTabSz="2266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x-none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40409AC-9559-4437-8DC3-BCEE845FEC29}"/>
              </a:ext>
            </a:extLst>
          </p:cNvPr>
          <p:cNvSpPr/>
          <p:nvPr/>
        </p:nvSpPr>
        <p:spPr>
          <a:xfrm>
            <a:off x="8706302" y="1040419"/>
            <a:ext cx="939775" cy="939775"/>
          </a:xfrm>
          <a:prstGeom prst="ellipse">
            <a:avLst/>
          </a:prstGeom>
          <a:solidFill>
            <a:srgbClr val="C7DDF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8000" tIns="36000" rIns="108000" bIns="36000" numCol="1" spcCol="1270" anchor="ctr" anchorCtr="0">
            <a:noAutofit/>
          </a:bodyPr>
          <a:lstStyle/>
          <a:p>
            <a:pPr algn="ctr" defTabSz="2266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x-none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CABC26F-AA44-4352-A854-F82C3EECE987}"/>
              </a:ext>
            </a:extLst>
          </p:cNvPr>
          <p:cNvSpPr/>
          <p:nvPr/>
        </p:nvSpPr>
        <p:spPr>
          <a:xfrm>
            <a:off x="2481176" y="3957785"/>
            <a:ext cx="939775" cy="939775"/>
          </a:xfrm>
          <a:prstGeom prst="ellipse">
            <a:avLst/>
          </a:prstGeom>
          <a:solidFill>
            <a:srgbClr val="C7DDF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8000" tIns="36000" rIns="108000" bIns="36000" numCol="1" spcCol="1270" anchor="ctr" anchorCtr="0">
            <a:noAutofit/>
          </a:bodyPr>
          <a:lstStyle/>
          <a:p>
            <a:pPr algn="ctr" defTabSz="2266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x-none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8237C18-9D50-4387-91FA-64D35A8EC20E}"/>
              </a:ext>
            </a:extLst>
          </p:cNvPr>
          <p:cNvSpPr/>
          <p:nvPr/>
        </p:nvSpPr>
        <p:spPr>
          <a:xfrm>
            <a:off x="8711354" y="3957785"/>
            <a:ext cx="939775" cy="939775"/>
          </a:xfrm>
          <a:prstGeom prst="ellipse">
            <a:avLst/>
          </a:prstGeom>
          <a:solidFill>
            <a:srgbClr val="C7DDF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8000" tIns="36000" rIns="108000" bIns="36000" numCol="1" spcCol="1270" anchor="ctr" anchorCtr="0">
            <a:noAutofit/>
          </a:bodyPr>
          <a:lstStyle/>
          <a:p>
            <a:pPr algn="ctr" defTabSz="2266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x-none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82384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  <p:bldP spid="39" grpId="0" animBg="1"/>
      <p:bldP spid="24" grpId="0" animBg="1"/>
      <p:bldP spid="25" grpId="0" animBg="1"/>
      <p:bldP spid="26" grpId="0" animBg="1"/>
      <p:bldP spid="27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2073369" cy="611122"/>
            <a:chOff x="-1235" y="-815"/>
            <a:chExt cx="12073369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49" y="21482"/>
              <a:ext cx="113379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HHFA communication products and audiences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graphicFrame>
        <p:nvGraphicFramePr>
          <p:cNvPr id="44" name="Table blank">
            <a:extLst>
              <a:ext uri="{FF2B5EF4-FFF2-40B4-BE49-F238E27FC236}">
                <a16:creationId xmlns:a16="http://schemas.microsoft.com/office/drawing/2014/main" id="{BD5CA105-F044-4A41-899E-0EA6509A0D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3480299"/>
              </p:ext>
            </p:extLst>
          </p:nvPr>
        </p:nvGraphicFramePr>
        <p:xfrm>
          <a:off x="194982" y="1051421"/>
          <a:ext cx="11802036" cy="534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1888">
                  <a:extLst>
                    <a:ext uri="{9D8B030D-6E8A-4147-A177-3AD203B41FA5}">
                      <a16:colId xmlns:a16="http://schemas.microsoft.com/office/drawing/2014/main" val="1115482826"/>
                    </a:ext>
                  </a:extLst>
                </a:gridCol>
                <a:gridCol w="8220148">
                  <a:extLst>
                    <a:ext uri="{9D8B030D-6E8A-4147-A177-3AD203B41FA5}">
                      <a16:colId xmlns:a16="http://schemas.microsoft.com/office/drawing/2014/main" val="36571955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n-lt"/>
                        </a:rPr>
                        <a:t>Product / method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B19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n-lt"/>
                        </a:rPr>
                        <a:t>Audience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B1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481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 </a:t>
                      </a: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2000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T="72000" marB="72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 </a:t>
                      </a:r>
                    </a:p>
                  </a:txBody>
                  <a:tcPr marT="72000" marB="72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1682601"/>
                  </a:ext>
                </a:extLst>
              </a:tr>
              <a:tr h="332727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 </a:t>
                      </a:r>
                    </a:p>
                  </a:txBody>
                  <a:tcPr marT="72000" marB="7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EB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 </a:t>
                      </a:r>
                      <a:endParaRPr lang="en-GB" sz="2000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T="72000" marB="7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E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758370"/>
                  </a:ext>
                </a:extLst>
              </a:tr>
              <a:tr h="464407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 </a:t>
                      </a: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2000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T="72000" marB="7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 </a:t>
                      </a:r>
                    </a:p>
                  </a:txBody>
                  <a:tcPr marT="72000" marB="7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1219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 </a:t>
                      </a:r>
                      <a:endParaRPr lang="en-GB" sz="2000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T="72000" marB="7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EB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 </a:t>
                      </a:r>
                    </a:p>
                  </a:txBody>
                  <a:tcPr marT="72000" marB="7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E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371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 </a:t>
                      </a:r>
                      <a:endParaRPr lang="en-GB" sz="2000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T="72000" marB="7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 </a:t>
                      </a:r>
                    </a:p>
                  </a:txBody>
                  <a:tcPr marT="72000" marB="7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6069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SimSun" panose="02010600030101010101" pitchFamily="2" charset="-122"/>
                        </a:rPr>
                        <a:t> </a:t>
                      </a:r>
                    </a:p>
                  </a:txBody>
                  <a:tcPr marT="72000" marB="7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EB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SimSun" panose="02010600030101010101" pitchFamily="2" charset="-122"/>
                        </a:rPr>
                        <a:t> </a:t>
                      </a: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20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SimSun" panose="02010600030101010101" pitchFamily="2" charset="-122"/>
                      </a:endParaRPr>
                    </a:p>
                  </a:txBody>
                  <a:tcPr marT="72000" marB="7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E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924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SimSun" panose="02010600030101010101" pitchFamily="2" charset="-122"/>
                        </a:rPr>
                        <a:t> </a:t>
                      </a:r>
                      <a:endParaRPr lang="en-GB" sz="2000" dirty="0">
                        <a:solidFill>
                          <a:schemeClr val="tx1"/>
                        </a:solidFill>
                        <a:effectLst/>
                        <a:latin typeface="+mj-lt"/>
                        <a:ea typeface="SimSun" panose="02010600030101010101" pitchFamily="2" charset="-122"/>
                      </a:endParaRPr>
                    </a:p>
                  </a:txBody>
                  <a:tcPr marT="72000" marB="7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SimSun" panose="02010600030101010101" pitchFamily="2" charset="-122"/>
                        </a:rPr>
                        <a:t> </a:t>
                      </a:r>
                    </a:p>
                  </a:txBody>
                  <a:tcPr marT="72000" marB="7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0650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SimSun" panose="02010600030101010101" pitchFamily="2" charset="-122"/>
                        </a:rPr>
                        <a:t> </a:t>
                      </a:r>
                      <a:endParaRPr lang="en-GB" sz="2000" dirty="0">
                        <a:solidFill>
                          <a:schemeClr val="tx1"/>
                        </a:solidFill>
                        <a:effectLst/>
                        <a:latin typeface="+mj-lt"/>
                        <a:ea typeface="SimSun" panose="02010600030101010101" pitchFamily="2" charset="-122"/>
                      </a:endParaRPr>
                    </a:p>
                  </a:txBody>
                  <a:tcPr marT="72000" marB="7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EB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SimSun" panose="02010600030101010101" pitchFamily="2" charset="-122"/>
                        </a:rPr>
                        <a:t> </a:t>
                      </a:r>
                    </a:p>
                  </a:txBody>
                  <a:tcPr marT="72000" marB="7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E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427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SimSun" panose="02010600030101010101" pitchFamily="2" charset="-122"/>
                        </a:rPr>
                        <a:t> </a:t>
                      </a:r>
                      <a:endParaRPr lang="en-GB" sz="2000" dirty="0">
                        <a:solidFill>
                          <a:schemeClr val="tx1"/>
                        </a:solidFill>
                        <a:effectLst/>
                        <a:latin typeface="+mj-lt"/>
                        <a:ea typeface="SimSun" panose="02010600030101010101" pitchFamily="2" charset="-122"/>
                      </a:endParaRPr>
                    </a:p>
                  </a:txBody>
                  <a:tcPr marT="72000" marB="7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SimSun" panose="02010600030101010101" pitchFamily="2" charset="-122"/>
                        </a:rPr>
                        <a:t> </a:t>
                      </a:r>
                    </a:p>
                  </a:txBody>
                  <a:tcPr marT="72000" marB="7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588936"/>
                  </a:ext>
                </a:extLst>
              </a:tr>
            </a:tbl>
          </a:graphicData>
        </a:graphic>
      </p:graphicFrame>
      <p:graphicFrame>
        <p:nvGraphicFramePr>
          <p:cNvPr id="24" name="Table 6">
            <a:extLst>
              <a:ext uri="{FF2B5EF4-FFF2-40B4-BE49-F238E27FC236}">
                <a16:creationId xmlns:a16="http://schemas.microsoft.com/office/drawing/2014/main" id="{8D24DD75-8B89-4F6E-9EEC-A8A2379D67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8097172"/>
              </p:ext>
            </p:extLst>
          </p:nvPr>
        </p:nvGraphicFramePr>
        <p:xfrm>
          <a:off x="194982" y="1051421"/>
          <a:ext cx="11802036" cy="534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1888">
                  <a:extLst>
                    <a:ext uri="{9D8B030D-6E8A-4147-A177-3AD203B41FA5}">
                      <a16:colId xmlns:a16="http://schemas.microsoft.com/office/drawing/2014/main" val="1115482826"/>
                    </a:ext>
                  </a:extLst>
                </a:gridCol>
                <a:gridCol w="8220148">
                  <a:extLst>
                    <a:ext uri="{9D8B030D-6E8A-4147-A177-3AD203B41FA5}">
                      <a16:colId xmlns:a16="http://schemas.microsoft.com/office/drawing/2014/main" val="36571955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n-lt"/>
                        </a:rPr>
                        <a:t>Product / method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B19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n-lt"/>
                        </a:rPr>
                        <a:t>Audience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B1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481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Full (main) report</a:t>
                      </a:r>
                      <a:endParaRPr lang="en-GB" sz="2000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T="72000" marB="72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MoH national and subnational staff; programme managers </a:t>
                      </a: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(MoH and partners); planners </a:t>
                      </a:r>
                    </a:p>
                  </a:txBody>
                  <a:tcPr marT="72000" marB="72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1682601"/>
                  </a:ext>
                </a:extLst>
              </a:tr>
              <a:tr h="332727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Short report</a:t>
                      </a:r>
                    </a:p>
                  </a:txBody>
                  <a:tcPr marT="72000" marB="7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EB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Policy-makers and high-level managers (MoH and partners)</a:t>
                      </a:r>
                      <a:endParaRPr lang="en-GB" sz="2000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T="72000" marB="7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E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758370"/>
                  </a:ext>
                </a:extLst>
              </a:tr>
              <a:tr h="464407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Subnational report</a:t>
                      </a:r>
                      <a:endParaRPr lang="en-GB" sz="2000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T="72000" marB="7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MoH provincial and district staff; programme managers </a:t>
                      </a: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(MoH and partners)</a:t>
                      </a:r>
                    </a:p>
                  </a:txBody>
                  <a:tcPr marT="72000" marB="7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1219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Programme-specific report</a:t>
                      </a:r>
                      <a:endParaRPr lang="en-GB" sz="2000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T="72000" marB="7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EB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Programme staff at various health system levels</a:t>
                      </a:r>
                    </a:p>
                  </a:txBody>
                  <a:tcPr marT="72000" marB="7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E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371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Policy brief</a:t>
                      </a:r>
                      <a:endParaRPr lang="en-GB" sz="2000" dirty="0">
                        <a:effectLst/>
                        <a:latin typeface="+mn-lt"/>
                        <a:ea typeface="SimSun" panose="02010600030101010101" pitchFamily="2" charset="-122"/>
                      </a:endParaRPr>
                    </a:p>
                  </a:txBody>
                  <a:tcPr marT="72000" marB="7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Policy-makers</a:t>
                      </a:r>
                    </a:p>
                  </a:txBody>
                  <a:tcPr marT="72000" marB="7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6069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SimSun" panose="02010600030101010101" pitchFamily="2" charset="-122"/>
                        </a:rPr>
                        <a:t>Oral presentation</a:t>
                      </a:r>
                    </a:p>
                  </a:txBody>
                  <a:tcPr marT="72000" marB="7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EB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SimSun" panose="02010600030101010101" pitchFamily="2" charset="-122"/>
                        </a:rPr>
                        <a:t>Participants in planning meetings, health sector reviews, </a:t>
                      </a: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SimSun" panose="02010600030101010101" pitchFamily="2" charset="-122"/>
                        </a:rPr>
                        <a:t>and other events</a:t>
                      </a:r>
                    </a:p>
                  </a:txBody>
                  <a:tcPr marT="72000" marB="7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E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924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SimSun" panose="02010600030101010101" pitchFamily="2" charset="-122"/>
                        </a:rPr>
                        <a:t>Dashboards</a:t>
                      </a:r>
                      <a:endParaRPr lang="en-GB" sz="2000" dirty="0">
                        <a:solidFill>
                          <a:schemeClr val="tx1"/>
                        </a:solidFill>
                        <a:effectLst/>
                        <a:latin typeface="+mj-lt"/>
                        <a:ea typeface="SimSun" panose="02010600030101010101" pitchFamily="2" charset="-122"/>
                      </a:endParaRPr>
                    </a:p>
                  </a:txBody>
                  <a:tcPr marT="72000" marB="7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SimSun" panose="02010600030101010101" pitchFamily="2" charset="-122"/>
                        </a:rPr>
                        <a:t>Policy-makers; high-level managers; planners</a:t>
                      </a:r>
                    </a:p>
                  </a:txBody>
                  <a:tcPr marT="72000" marB="7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0650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SimSun" panose="02010600030101010101" pitchFamily="2" charset="-122"/>
                        </a:rPr>
                        <a:t>Press release</a:t>
                      </a:r>
                      <a:endParaRPr lang="en-GB" sz="2000" dirty="0">
                        <a:solidFill>
                          <a:schemeClr val="tx1"/>
                        </a:solidFill>
                        <a:effectLst/>
                        <a:latin typeface="+mj-lt"/>
                        <a:ea typeface="SimSun" panose="02010600030101010101" pitchFamily="2" charset="-122"/>
                      </a:endParaRPr>
                    </a:p>
                  </a:txBody>
                  <a:tcPr marT="72000" marB="7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EB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SimSun" panose="02010600030101010101" pitchFamily="2" charset="-122"/>
                        </a:rPr>
                        <a:t>Journalists; news media</a:t>
                      </a:r>
                    </a:p>
                  </a:txBody>
                  <a:tcPr marT="72000" marB="7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E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427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SimSun" panose="02010600030101010101" pitchFamily="2" charset="-122"/>
                        </a:rPr>
                        <a:t>Social media </a:t>
                      </a:r>
                      <a:endParaRPr lang="en-GB" sz="2000" dirty="0">
                        <a:solidFill>
                          <a:schemeClr val="tx1"/>
                        </a:solidFill>
                        <a:effectLst/>
                        <a:latin typeface="+mj-lt"/>
                        <a:ea typeface="SimSun" panose="02010600030101010101" pitchFamily="2" charset="-122"/>
                      </a:endParaRPr>
                    </a:p>
                  </a:txBody>
                  <a:tcPr marT="72000" marB="7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SimSun" panose="02010600030101010101" pitchFamily="2" charset="-122"/>
                        </a:rPr>
                        <a:t>General public; followers</a:t>
                      </a:r>
                    </a:p>
                  </a:txBody>
                  <a:tcPr marT="72000" marB="72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58893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E686E1C-CF8A-411A-91F9-64F64ACB0D89}"/>
              </a:ext>
            </a:extLst>
          </p:cNvPr>
          <p:cNvSpPr/>
          <p:nvPr/>
        </p:nvSpPr>
        <p:spPr>
          <a:xfrm>
            <a:off x="194982" y="1465385"/>
            <a:ext cx="11750833" cy="64476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274A2A9-9419-45CB-ABAC-FD6D44FF03A2}"/>
              </a:ext>
            </a:extLst>
          </p:cNvPr>
          <p:cNvSpPr/>
          <p:nvPr/>
        </p:nvSpPr>
        <p:spPr>
          <a:xfrm>
            <a:off x="194982" y="2254487"/>
            <a:ext cx="11750833" cy="339969"/>
          </a:xfrm>
          <a:prstGeom prst="rect">
            <a:avLst/>
          </a:prstGeom>
          <a:solidFill>
            <a:srgbClr val="CBE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2471FD2-5D7B-4C4D-A996-98C3C05A2E73}"/>
              </a:ext>
            </a:extLst>
          </p:cNvPr>
          <p:cNvSpPr/>
          <p:nvPr/>
        </p:nvSpPr>
        <p:spPr>
          <a:xfrm>
            <a:off x="246185" y="2703620"/>
            <a:ext cx="11750833" cy="64476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352C61A-A622-4415-A77E-4369BB3A5528}"/>
              </a:ext>
            </a:extLst>
          </p:cNvPr>
          <p:cNvSpPr/>
          <p:nvPr/>
        </p:nvSpPr>
        <p:spPr>
          <a:xfrm>
            <a:off x="220583" y="3457553"/>
            <a:ext cx="11750833" cy="339969"/>
          </a:xfrm>
          <a:prstGeom prst="rect">
            <a:avLst/>
          </a:prstGeom>
          <a:solidFill>
            <a:srgbClr val="CBE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3B9C85-0EA0-48E3-B6B2-3052392776F5}"/>
              </a:ext>
            </a:extLst>
          </p:cNvPr>
          <p:cNvSpPr/>
          <p:nvPr/>
        </p:nvSpPr>
        <p:spPr>
          <a:xfrm>
            <a:off x="194981" y="3876305"/>
            <a:ext cx="11750833" cy="3663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A4BBA50-8373-4572-9348-8A8654925026}"/>
              </a:ext>
            </a:extLst>
          </p:cNvPr>
          <p:cNvSpPr/>
          <p:nvPr/>
        </p:nvSpPr>
        <p:spPr>
          <a:xfrm>
            <a:off x="267332" y="4379018"/>
            <a:ext cx="11750833" cy="621570"/>
          </a:xfrm>
          <a:prstGeom prst="rect">
            <a:avLst/>
          </a:prstGeom>
          <a:solidFill>
            <a:srgbClr val="CBE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19D878-EFF6-4A6D-9CBE-B7BADFE3456E}"/>
              </a:ext>
            </a:extLst>
          </p:cNvPr>
          <p:cNvSpPr/>
          <p:nvPr/>
        </p:nvSpPr>
        <p:spPr>
          <a:xfrm>
            <a:off x="256758" y="5083092"/>
            <a:ext cx="11750833" cy="3663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0A99DAF-A858-4470-AF28-A9D997D65830}"/>
              </a:ext>
            </a:extLst>
          </p:cNvPr>
          <p:cNvSpPr/>
          <p:nvPr/>
        </p:nvSpPr>
        <p:spPr>
          <a:xfrm>
            <a:off x="222738" y="5554669"/>
            <a:ext cx="11750833" cy="339969"/>
          </a:xfrm>
          <a:prstGeom prst="rect">
            <a:avLst/>
          </a:prstGeom>
          <a:solidFill>
            <a:srgbClr val="CBE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C48EE1B-713D-4382-B562-7597835DEB3D}"/>
              </a:ext>
            </a:extLst>
          </p:cNvPr>
          <p:cNvSpPr/>
          <p:nvPr/>
        </p:nvSpPr>
        <p:spPr>
          <a:xfrm>
            <a:off x="184409" y="5973420"/>
            <a:ext cx="11750833" cy="3663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811845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2" animBg="1"/>
      <p:bldP spid="34" grpId="0" animBg="1"/>
      <p:bldP spid="34" grpId="2" animBg="1"/>
      <p:bldP spid="35" grpId="0" animBg="1"/>
      <p:bldP spid="35" grpId="2" animBg="1"/>
      <p:bldP spid="37" grpId="0" animBg="1"/>
      <p:bldP spid="37" grpId="2" animBg="1"/>
      <p:bldP spid="38" grpId="0" animBg="1"/>
      <p:bldP spid="38" grpId="2" animBg="1"/>
      <p:bldP spid="39" grpId="0" animBg="1"/>
      <p:bldP spid="39" grpId="2" animBg="1"/>
      <p:bldP spid="40" grpId="0" animBg="1"/>
      <p:bldP spid="40" grpId="2" animBg="1"/>
      <p:bldP spid="41" grpId="0" animBg="1"/>
      <p:bldP spid="41" grpId="2" animBg="1"/>
      <p:bldP spid="42" grpId="0" animBg="1"/>
      <p:bldP spid="42" grpId="2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2073369" cy="611122"/>
            <a:chOff x="-1235" y="-815"/>
            <a:chExt cx="12073369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49" y="21482"/>
              <a:ext cx="113379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Dissemination of HHFA findings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23" name="bulletText1">
            <a:extLst>
              <a:ext uri="{FF2B5EF4-FFF2-40B4-BE49-F238E27FC236}">
                <a16:creationId xmlns:a16="http://schemas.microsoft.com/office/drawing/2014/main" id="{38DF8807-6D32-4E0C-B716-C174C8E3785C}"/>
              </a:ext>
            </a:extLst>
          </p:cNvPr>
          <p:cNvSpPr txBox="1"/>
          <p:nvPr/>
        </p:nvSpPr>
        <p:spPr>
          <a:xfrm>
            <a:off x="5730400" y="3355952"/>
            <a:ext cx="6023429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dissemination should start as soon as possible</a:t>
            </a:r>
          </a:p>
        </p:txBody>
      </p:sp>
      <p:sp>
        <p:nvSpPr>
          <p:cNvPr id="25" name="bulletText3">
            <a:extLst>
              <a:ext uri="{FF2B5EF4-FFF2-40B4-BE49-F238E27FC236}">
                <a16:creationId xmlns:a16="http://schemas.microsoft.com/office/drawing/2014/main" id="{FFBDE1C2-306C-4C9E-8D05-2FA1A2613D6D}"/>
              </a:ext>
            </a:extLst>
          </p:cNvPr>
          <p:cNvSpPr txBox="1"/>
          <p:nvPr/>
        </p:nvSpPr>
        <p:spPr>
          <a:xfrm>
            <a:off x="5730401" y="4378190"/>
            <a:ext cx="6084263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long delays can reduce the relevance of the HHFA findings</a:t>
            </a:r>
          </a:p>
        </p:txBody>
      </p:sp>
      <p:pic>
        <p:nvPicPr>
          <p:cNvPr id="26" name="bullet">
            <a:extLst>
              <a:ext uri="{FF2B5EF4-FFF2-40B4-BE49-F238E27FC236}">
                <a16:creationId xmlns:a16="http://schemas.microsoft.com/office/drawing/2014/main" id="{ED27F104-EB02-4BA8-B77B-9DB48354A2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941" y="3501256"/>
            <a:ext cx="117692" cy="122400"/>
          </a:xfrm>
          <a:prstGeom prst="rect">
            <a:avLst/>
          </a:prstGeom>
        </p:spPr>
      </p:pic>
      <p:pic>
        <p:nvPicPr>
          <p:cNvPr id="28" name="bullet3">
            <a:extLst>
              <a:ext uri="{FF2B5EF4-FFF2-40B4-BE49-F238E27FC236}">
                <a16:creationId xmlns:a16="http://schemas.microsoft.com/office/drawing/2014/main" id="{741897F9-37AB-4050-BC08-B66DB9F3EC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941" y="4496591"/>
            <a:ext cx="117692" cy="122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92FF507-A551-4F87-911B-E0BDC7AD5E5D}"/>
              </a:ext>
            </a:extLst>
          </p:cNvPr>
          <p:cNvSpPr txBox="1"/>
          <p:nvPr/>
        </p:nvSpPr>
        <p:spPr>
          <a:xfrm>
            <a:off x="5458333" y="1682821"/>
            <a:ext cx="6295496" cy="1312237"/>
          </a:xfrm>
          <a:prstGeom prst="rect">
            <a:avLst/>
          </a:prstGeom>
          <a:solidFill>
            <a:srgbClr val="31B09C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b="1" dirty="0"/>
              <a:t>Timely dissemination </a:t>
            </a:r>
            <a:r>
              <a:rPr lang="en-GB" sz="2400" dirty="0"/>
              <a:t>of the HHFA findings is the final critical step to ensuring the success of the survey.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25A8C70-EC7A-4AA4-8A4D-E3A108DD6E68}"/>
              </a:ext>
            </a:extLst>
          </p:cNvPr>
          <p:cNvSpPr/>
          <p:nvPr/>
        </p:nvSpPr>
        <p:spPr>
          <a:xfrm>
            <a:off x="5385647" y="1682821"/>
            <a:ext cx="80255" cy="1312237"/>
          </a:xfrm>
          <a:prstGeom prst="rect">
            <a:avLst/>
          </a:prstGeom>
          <a:solidFill>
            <a:srgbClr val="1B95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5936FB-3B3C-4CE8-AF52-003A6A653B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00" y="4543290"/>
            <a:ext cx="4810125" cy="1143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4E17D80-A06B-4D79-BD51-0D89D8FEB99E}"/>
              </a:ext>
            </a:extLst>
          </p:cNvPr>
          <p:cNvGrpSpPr/>
          <p:nvPr/>
        </p:nvGrpSpPr>
        <p:grpSpPr>
          <a:xfrm>
            <a:off x="784806" y="3553469"/>
            <a:ext cx="3433150" cy="1112527"/>
            <a:chOff x="784806" y="3388369"/>
            <a:chExt cx="3433150" cy="1112527"/>
          </a:xfrm>
        </p:grpSpPr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63B6F05A-5F6D-42A5-BD04-063826EA34CE}"/>
                </a:ext>
              </a:extLst>
            </p:cNvPr>
            <p:cNvSpPr/>
            <p:nvPr/>
          </p:nvSpPr>
          <p:spPr>
            <a:xfrm rot="6853781">
              <a:off x="1769670" y="3745109"/>
              <a:ext cx="1098384" cy="384904"/>
            </a:xfrm>
            <a:prstGeom prst="rightArrow">
              <a:avLst/>
            </a:prstGeom>
            <a:solidFill>
              <a:srgbClr val="557D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CD2DB678-EBD3-4AC0-B418-C7C1D4684194}"/>
                </a:ext>
              </a:extLst>
            </p:cNvPr>
            <p:cNvSpPr/>
            <p:nvPr/>
          </p:nvSpPr>
          <p:spPr>
            <a:xfrm rot="3867892">
              <a:off x="2210935" y="3759252"/>
              <a:ext cx="1098384" cy="384904"/>
            </a:xfrm>
            <a:prstGeom prst="rightArrow">
              <a:avLst/>
            </a:prstGeom>
            <a:solidFill>
              <a:srgbClr val="557D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19B7A1BA-5862-401A-8B64-303F513F3E4C}"/>
                </a:ext>
              </a:extLst>
            </p:cNvPr>
            <p:cNvSpPr/>
            <p:nvPr/>
          </p:nvSpPr>
          <p:spPr>
            <a:xfrm rot="8621540">
              <a:off x="784806" y="3790070"/>
              <a:ext cx="1921232" cy="384904"/>
            </a:xfrm>
            <a:prstGeom prst="rightArrow">
              <a:avLst/>
            </a:prstGeom>
            <a:solidFill>
              <a:srgbClr val="557D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E9C9D4BA-436F-4AE4-80BB-968737435E10}"/>
                </a:ext>
              </a:extLst>
            </p:cNvPr>
            <p:cNvSpPr/>
            <p:nvPr/>
          </p:nvSpPr>
          <p:spPr>
            <a:xfrm rot="2155020">
              <a:off x="2296724" y="3754659"/>
              <a:ext cx="1921232" cy="384904"/>
            </a:xfrm>
            <a:prstGeom prst="rightArrow">
              <a:avLst/>
            </a:prstGeom>
            <a:solidFill>
              <a:srgbClr val="557D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9" name="Picture 4">
            <a:extLst>
              <a:ext uri="{FF2B5EF4-FFF2-40B4-BE49-F238E27FC236}">
                <a16:creationId xmlns:a16="http://schemas.microsoft.com/office/drawing/2014/main" id="{86D46D5B-C129-4D46-8A26-A2C0A3F602A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2" t="1830" r="5666" b="2259"/>
          <a:stretch/>
        </p:blipFill>
        <p:spPr bwMode="auto">
          <a:xfrm>
            <a:off x="1783935" y="1501986"/>
            <a:ext cx="1552454" cy="216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167425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4" grpId="0" animBg="1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2073369" cy="611122"/>
            <a:chOff x="-1235" y="-815"/>
            <a:chExt cx="12073369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49" y="21482"/>
              <a:ext cx="113379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Dissemination of HHFA findings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23" name="bulletText1">
            <a:extLst>
              <a:ext uri="{FF2B5EF4-FFF2-40B4-BE49-F238E27FC236}">
                <a16:creationId xmlns:a16="http://schemas.microsoft.com/office/drawing/2014/main" id="{38DF8807-6D32-4E0C-B716-C174C8E3785C}"/>
              </a:ext>
            </a:extLst>
          </p:cNvPr>
          <p:cNvSpPr txBox="1"/>
          <p:nvPr/>
        </p:nvSpPr>
        <p:spPr>
          <a:xfrm>
            <a:off x="5730400" y="3355952"/>
            <a:ext cx="6023429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build upon this momentum </a:t>
            </a:r>
          </a:p>
        </p:txBody>
      </p:sp>
      <p:sp>
        <p:nvSpPr>
          <p:cNvPr id="25" name="bulletText3">
            <a:extLst>
              <a:ext uri="{FF2B5EF4-FFF2-40B4-BE49-F238E27FC236}">
                <a16:creationId xmlns:a16="http://schemas.microsoft.com/office/drawing/2014/main" id="{FFBDE1C2-306C-4C9E-8D05-2FA1A2613D6D}"/>
              </a:ext>
            </a:extLst>
          </p:cNvPr>
          <p:cNvSpPr txBox="1"/>
          <p:nvPr/>
        </p:nvSpPr>
        <p:spPr>
          <a:xfrm>
            <a:off x="5730401" y="4017453"/>
            <a:ext cx="6084263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provide the HHFA results quickly </a:t>
            </a:r>
          </a:p>
        </p:txBody>
      </p:sp>
      <p:pic>
        <p:nvPicPr>
          <p:cNvPr id="26" name="bullet">
            <a:extLst>
              <a:ext uri="{FF2B5EF4-FFF2-40B4-BE49-F238E27FC236}">
                <a16:creationId xmlns:a16="http://schemas.microsoft.com/office/drawing/2014/main" id="{ED27F104-EB02-4BA8-B77B-9DB48354A2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941" y="3501256"/>
            <a:ext cx="117692" cy="122400"/>
          </a:xfrm>
          <a:prstGeom prst="rect">
            <a:avLst/>
          </a:prstGeom>
        </p:spPr>
      </p:pic>
      <p:pic>
        <p:nvPicPr>
          <p:cNvPr id="28" name="bullet3">
            <a:extLst>
              <a:ext uri="{FF2B5EF4-FFF2-40B4-BE49-F238E27FC236}">
                <a16:creationId xmlns:a16="http://schemas.microsoft.com/office/drawing/2014/main" id="{741897F9-37AB-4050-BC08-B66DB9F3EC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941" y="4135854"/>
            <a:ext cx="117692" cy="122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92FF507-A551-4F87-911B-E0BDC7AD5E5D}"/>
              </a:ext>
            </a:extLst>
          </p:cNvPr>
          <p:cNvSpPr txBox="1"/>
          <p:nvPr/>
        </p:nvSpPr>
        <p:spPr>
          <a:xfrm>
            <a:off x="5458333" y="1682821"/>
            <a:ext cx="6295496" cy="1312237"/>
          </a:xfrm>
          <a:prstGeom prst="rect">
            <a:avLst/>
          </a:prstGeom>
          <a:solidFill>
            <a:srgbClr val="31B09C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/>
              <a:t>HHFA planning and implementation processes often generate expectation </a:t>
            </a:r>
          </a:p>
          <a:p>
            <a:pPr algn="ctr"/>
            <a:r>
              <a:rPr lang="en-GB" sz="2400" dirty="0"/>
              <a:t>for the results.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25A8C70-EC7A-4AA4-8A4D-E3A108DD6E68}"/>
              </a:ext>
            </a:extLst>
          </p:cNvPr>
          <p:cNvSpPr/>
          <p:nvPr/>
        </p:nvSpPr>
        <p:spPr>
          <a:xfrm>
            <a:off x="5385647" y="1682821"/>
            <a:ext cx="80255" cy="1312237"/>
          </a:xfrm>
          <a:prstGeom prst="rect">
            <a:avLst/>
          </a:prstGeom>
          <a:solidFill>
            <a:srgbClr val="1B95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5936FB-3B3C-4CE8-AF52-003A6A653B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00" y="4543290"/>
            <a:ext cx="4810125" cy="1143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4E17D80-A06B-4D79-BD51-0D89D8FEB99E}"/>
              </a:ext>
            </a:extLst>
          </p:cNvPr>
          <p:cNvGrpSpPr/>
          <p:nvPr/>
        </p:nvGrpSpPr>
        <p:grpSpPr>
          <a:xfrm>
            <a:off x="784806" y="3553469"/>
            <a:ext cx="3433150" cy="1112527"/>
            <a:chOff x="784806" y="3388369"/>
            <a:chExt cx="3433150" cy="1112527"/>
          </a:xfrm>
        </p:grpSpPr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63B6F05A-5F6D-42A5-BD04-063826EA34CE}"/>
                </a:ext>
              </a:extLst>
            </p:cNvPr>
            <p:cNvSpPr/>
            <p:nvPr/>
          </p:nvSpPr>
          <p:spPr>
            <a:xfrm rot="6853781">
              <a:off x="1769670" y="3745109"/>
              <a:ext cx="1098384" cy="384904"/>
            </a:xfrm>
            <a:prstGeom prst="rightArrow">
              <a:avLst/>
            </a:prstGeom>
            <a:solidFill>
              <a:srgbClr val="557D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CD2DB678-EBD3-4AC0-B418-C7C1D4684194}"/>
                </a:ext>
              </a:extLst>
            </p:cNvPr>
            <p:cNvSpPr/>
            <p:nvPr/>
          </p:nvSpPr>
          <p:spPr>
            <a:xfrm rot="3867892">
              <a:off x="2210935" y="3759252"/>
              <a:ext cx="1098384" cy="384904"/>
            </a:xfrm>
            <a:prstGeom prst="rightArrow">
              <a:avLst/>
            </a:prstGeom>
            <a:solidFill>
              <a:srgbClr val="557D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19B7A1BA-5862-401A-8B64-303F513F3E4C}"/>
                </a:ext>
              </a:extLst>
            </p:cNvPr>
            <p:cNvSpPr/>
            <p:nvPr/>
          </p:nvSpPr>
          <p:spPr>
            <a:xfrm rot="8621540">
              <a:off x="784806" y="3790070"/>
              <a:ext cx="1921232" cy="384904"/>
            </a:xfrm>
            <a:prstGeom prst="rightArrow">
              <a:avLst/>
            </a:prstGeom>
            <a:solidFill>
              <a:srgbClr val="557D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E9C9D4BA-436F-4AE4-80BB-968737435E10}"/>
                </a:ext>
              </a:extLst>
            </p:cNvPr>
            <p:cNvSpPr/>
            <p:nvPr/>
          </p:nvSpPr>
          <p:spPr>
            <a:xfrm rot="2155020">
              <a:off x="2296724" y="3754659"/>
              <a:ext cx="1921232" cy="384904"/>
            </a:xfrm>
            <a:prstGeom prst="rightArrow">
              <a:avLst/>
            </a:prstGeom>
            <a:solidFill>
              <a:srgbClr val="557D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9" name="Picture 4">
            <a:extLst>
              <a:ext uri="{FF2B5EF4-FFF2-40B4-BE49-F238E27FC236}">
                <a16:creationId xmlns:a16="http://schemas.microsoft.com/office/drawing/2014/main" id="{86D46D5B-C129-4D46-8A26-A2C0A3F602A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2" t="1830" r="5666" b="2259"/>
          <a:stretch/>
        </p:blipFill>
        <p:spPr bwMode="auto">
          <a:xfrm>
            <a:off x="1783935" y="1501986"/>
            <a:ext cx="1552454" cy="216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C4F6B6C-5008-4411-A569-701C603DD4CE}"/>
              </a:ext>
            </a:extLst>
          </p:cNvPr>
          <p:cNvGrpSpPr/>
          <p:nvPr/>
        </p:nvGrpSpPr>
        <p:grpSpPr>
          <a:xfrm>
            <a:off x="3027491" y="1836034"/>
            <a:ext cx="1726289" cy="1726289"/>
            <a:chOff x="907200" y="1638000"/>
            <a:chExt cx="3585600" cy="3585600"/>
          </a:xfrm>
        </p:grpSpPr>
        <p:sp>
          <p:nvSpPr>
            <p:cNvPr id="31" name="circle">
              <a:extLst>
                <a:ext uri="{FF2B5EF4-FFF2-40B4-BE49-F238E27FC236}">
                  <a16:creationId xmlns:a16="http://schemas.microsoft.com/office/drawing/2014/main" id="{7E82616B-870F-424C-A376-A6B7944129DE}"/>
                </a:ext>
              </a:extLst>
            </p:cNvPr>
            <p:cNvSpPr/>
            <p:nvPr/>
          </p:nvSpPr>
          <p:spPr>
            <a:xfrm>
              <a:off x="907200" y="1638000"/>
              <a:ext cx="3585600" cy="3585600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F6B2195-D47C-468A-8B98-024D158F3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25" y="1962931"/>
              <a:ext cx="1809750" cy="2828925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00864005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4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header">
            <a:extLst>
              <a:ext uri="{FF2B5EF4-FFF2-40B4-BE49-F238E27FC236}">
                <a16:creationId xmlns:a16="http://schemas.microsoft.com/office/drawing/2014/main" id="{84D8390B-55BB-DC68-6C38-234C5F4C2E56}"/>
              </a:ext>
            </a:extLst>
          </p:cNvPr>
          <p:cNvGrpSpPr/>
          <p:nvPr/>
        </p:nvGrpSpPr>
        <p:grpSpPr>
          <a:xfrm>
            <a:off x="-1235" y="-815"/>
            <a:ext cx="10849857" cy="611122"/>
            <a:chOff x="-1235" y="-815"/>
            <a:chExt cx="10849857" cy="61112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D478BE-FBDA-DC64-8558-B8C0FB8235B4}"/>
                </a:ext>
              </a:extLst>
            </p:cNvPr>
            <p:cNvSpPr txBox="1"/>
            <p:nvPr/>
          </p:nvSpPr>
          <p:spPr>
            <a:xfrm>
              <a:off x="734150" y="21600"/>
              <a:ext cx="1011447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Ways to disseminate HHFA findings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BBCD590-2449-7FDC-111E-501E5119F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28" name="grid1">
            <a:extLst>
              <a:ext uri="{FF2B5EF4-FFF2-40B4-BE49-F238E27FC236}">
                <a16:creationId xmlns:a16="http://schemas.microsoft.com/office/drawing/2014/main" id="{B5C4B6B8-6A33-4A61-912E-A44FEBBA8D74}"/>
              </a:ext>
            </a:extLst>
          </p:cNvPr>
          <p:cNvSpPr txBox="1"/>
          <p:nvPr/>
        </p:nvSpPr>
        <p:spPr>
          <a:xfrm>
            <a:off x="712385" y="1449754"/>
            <a:ext cx="5360074" cy="4630615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grid2">
            <a:extLst>
              <a:ext uri="{FF2B5EF4-FFF2-40B4-BE49-F238E27FC236}">
                <a16:creationId xmlns:a16="http://schemas.microsoft.com/office/drawing/2014/main" id="{95572B67-2BA1-442F-B96D-B3BAFA9A47C6}"/>
              </a:ext>
            </a:extLst>
          </p:cNvPr>
          <p:cNvSpPr txBox="1"/>
          <p:nvPr/>
        </p:nvSpPr>
        <p:spPr>
          <a:xfrm>
            <a:off x="6199796" y="1449754"/>
            <a:ext cx="5360074" cy="4630615"/>
          </a:xfrm>
          <a:prstGeom prst="rect">
            <a:avLst/>
          </a:prstGeom>
          <a:solidFill>
            <a:srgbClr val="C7DDF1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bulletText7">
            <a:extLst>
              <a:ext uri="{FF2B5EF4-FFF2-40B4-BE49-F238E27FC236}">
                <a16:creationId xmlns:a16="http://schemas.microsoft.com/office/drawing/2014/main" id="{CBE1C87D-66C2-4D81-AEEB-191DD2EA3AE8}"/>
              </a:ext>
            </a:extLst>
          </p:cNvPr>
          <p:cNvSpPr txBox="1"/>
          <p:nvPr/>
        </p:nvSpPr>
        <p:spPr>
          <a:xfrm>
            <a:off x="6833905" y="1663558"/>
            <a:ext cx="4626491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national/subnational workshops</a:t>
            </a:r>
          </a:p>
        </p:txBody>
      </p:sp>
      <p:sp>
        <p:nvSpPr>
          <p:cNvPr id="41" name="bulletText8">
            <a:extLst>
              <a:ext uri="{FF2B5EF4-FFF2-40B4-BE49-F238E27FC236}">
                <a16:creationId xmlns:a16="http://schemas.microsoft.com/office/drawing/2014/main" id="{DE7C6786-5C51-4D6E-AB52-1D692EEBF509}"/>
              </a:ext>
            </a:extLst>
          </p:cNvPr>
          <p:cNvSpPr txBox="1"/>
          <p:nvPr/>
        </p:nvSpPr>
        <p:spPr>
          <a:xfrm>
            <a:off x="6833905" y="2249727"/>
            <a:ext cx="4528729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presentations to key donors</a:t>
            </a:r>
          </a:p>
        </p:txBody>
      </p:sp>
      <p:sp>
        <p:nvSpPr>
          <p:cNvPr id="45" name="bulletText9">
            <a:extLst>
              <a:ext uri="{FF2B5EF4-FFF2-40B4-BE49-F238E27FC236}">
                <a16:creationId xmlns:a16="http://schemas.microsoft.com/office/drawing/2014/main" id="{9EBEB7A8-D1F5-4579-92F9-24EF95546166}"/>
              </a:ext>
            </a:extLst>
          </p:cNvPr>
          <p:cNvSpPr txBox="1"/>
          <p:nvPr/>
        </p:nvSpPr>
        <p:spPr>
          <a:xfrm>
            <a:off x="6833905" y="2835896"/>
            <a:ext cx="4633059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policy briefs</a:t>
            </a:r>
          </a:p>
        </p:txBody>
      </p:sp>
      <p:sp>
        <p:nvSpPr>
          <p:cNvPr id="49" name="bulletText10">
            <a:extLst>
              <a:ext uri="{FF2B5EF4-FFF2-40B4-BE49-F238E27FC236}">
                <a16:creationId xmlns:a16="http://schemas.microsoft.com/office/drawing/2014/main" id="{F39D498A-F4F9-40EF-9ACE-B97631F77212}"/>
              </a:ext>
            </a:extLst>
          </p:cNvPr>
          <p:cNvSpPr txBox="1"/>
          <p:nvPr/>
        </p:nvSpPr>
        <p:spPr>
          <a:xfrm>
            <a:off x="6833905" y="3422065"/>
            <a:ext cx="4603859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presentations in reviews and planning meetings</a:t>
            </a:r>
          </a:p>
        </p:txBody>
      </p:sp>
      <p:sp>
        <p:nvSpPr>
          <p:cNvPr id="50" name="bulletText11">
            <a:extLst>
              <a:ext uri="{FF2B5EF4-FFF2-40B4-BE49-F238E27FC236}">
                <a16:creationId xmlns:a16="http://schemas.microsoft.com/office/drawing/2014/main" id="{9C26623C-B4C7-4B6E-B718-0B09886D30CD}"/>
              </a:ext>
            </a:extLst>
          </p:cNvPr>
          <p:cNvSpPr txBox="1"/>
          <p:nvPr/>
        </p:nvSpPr>
        <p:spPr>
          <a:xfrm>
            <a:off x="6833905" y="4340633"/>
            <a:ext cx="4528729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dissemination</a:t>
            </a:r>
          </a:p>
        </p:txBody>
      </p:sp>
      <p:sp>
        <p:nvSpPr>
          <p:cNvPr id="51" name="bulletText12">
            <a:extLst>
              <a:ext uri="{FF2B5EF4-FFF2-40B4-BE49-F238E27FC236}">
                <a16:creationId xmlns:a16="http://schemas.microsoft.com/office/drawing/2014/main" id="{D6C827AA-CEF6-42DB-9DCC-1D13BD2A7773}"/>
              </a:ext>
            </a:extLst>
          </p:cNvPr>
          <p:cNvSpPr txBox="1"/>
          <p:nvPr/>
        </p:nvSpPr>
        <p:spPr>
          <a:xfrm>
            <a:off x="6833905" y="4926802"/>
            <a:ext cx="4633059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reports/scientific articles</a:t>
            </a:r>
          </a:p>
        </p:txBody>
      </p:sp>
      <p:pic>
        <p:nvPicPr>
          <p:cNvPr id="59" name="bullet07">
            <a:extLst>
              <a:ext uri="{FF2B5EF4-FFF2-40B4-BE49-F238E27FC236}">
                <a16:creationId xmlns:a16="http://schemas.microsoft.com/office/drawing/2014/main" id="{33364EC5-0612-4D32-8839-98B17E552A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485" y="1803107"/>
            <a:ext cx="117692" cy="122400"/>
          </a:xfrm>
          <a:prstGeom prst="rect">
            <a:avLst/>
          </a:prstGeom>
        </p:spPr>
      </p:pic>
      <p:pic>
        <p:nvPicPr>
          <p:cNvPr id="60" name="bullet08">
            <a:extLst>
              <a:ext uri="{FF2B5EF4-FFF2-40B4-BE49-F238E27FC236}">
                <a16:creationId xmlns:a16="http://schemas.microsoft.com/office/drawing/2014/main" id="{60B10202-E17C-4668-91FD-6A60B6F577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485" y="2389276"/>
            <a:ext cx="117692" cy="122400"/>
          </a:xfrm>
          <a:prstGeom prst="rect">
            <a:avLst/>
          </a:prstGeom>
        </p:spPr>
      </p:pic>
      <p:pic>
        <p:nvPicPr>
          <p:cNvPr id="61" name="bullet09">
            <a:extLst>
              <a:ext uri="{FF2B5EF4-FFF2-40B4-BE49-F238E27FC236}">
                <a16:creationId xmlns:a16="http://schemas.microsoft.com/office/drawing/2014/main" id="{8258CD6C-044B-46D1-9F56-9F07CEE68E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485" y="2975445"/>
            <a:ext cx="117692" cy="122400"/>
          </a:xfrm>
          <a:prstGeom prst="rect">
            <a:avLst/>
          </a:prstGeom>
        </p:spPr>
      </p:pic>
      <p:pic>
        <p:nvPicPr>
          <p:cNvPr id="62" name="bullet10">
            <a:extLst>
              <a:ext uri="{FF2B5EF4-FFF2-40B4-BE49-F238E27FC236}">
                <a16:creationId xmlns:a16="http://schemas.microsoft.com/office/drawing/2014/main" id="{13CCF7CC-6B98-4AEC-BBB4-171C5B1318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485" y="3569678"/>
            <a:ext cx="117692" cy="122400"/>
          </a:xfrm>
          <a:prstGeom prst="rect">
            <a:avLst/>
          </a:prstGeom>
        </p:spPr>
      </p:pic>
      <p:pic>
        <p:nvPicPr>
          <p:cNvPr id="63" name="bullet11">
            <a:extLst>
              <a:ext uri="{FF2B5EF4-FFF2-40B4-BE49-F238E27FC236}">
                <a16:creationId xmlns:a16="http://schemas.microsoft.com/office/drawing/2014/main" id="{A13A3273-4252-423F-B33F-6A9E639452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485" y="4480182"/>
            <a:ext cx="117692" cy="122400"/>
          </a:xfrm>
          <a:prstGeom prst="rect">
            <a:avLst/>
          </a:prstGeom>
        </p:spPr>
      </p:pic>
      <p:pic>
        <p:nvPicPr>
          <p:cNvPr id="64" name="bullet12">
            <a:extLst>
              <a:ext uri="{FF2B5EF4-FFF2-40B4-BE49-F238E27FC236}">
                <a16:creationId xmlns:a16="http://schemas.microsoft.com/office/drawing/2014/main" id="{B6AF1201-C624-46F7-B428-9F9E7742A0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485" y="5066351"/>
            <a:ext cx="117692" cy="122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ECAA07-C232-441C-A5B2-1AD9BDCA4D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621264" y="1719319"/>
            <a:ext cx="3357244" cy="1841069"/>
          </a:xfrm>
          <a:prstGeom prst="rect">
            <a:avLst/>
          </a:prstGeom>
        </p:spPr>
      </p:pic>
      <p:pic>
        <p:nvPicPr>
          <p:cNvPr id="37" name="Picture 4">
            <a:extLst>
              <a:ext uri="{FF2B5EF4-FFF2-40B4-BE49-F238E27FC236}">
                <a16:creationId xmlns:a16="http://schemas.microsoft.com/office/drawing/2014/main" id="{D2096246-6154-46C2-99F5-B0AD542420D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2" t="1830" r="5666" b="2259"/>
          <a:stretch/>
        </p:blipFill>
        <p:spPr bwMode="auto">
          <a:xfrm>
            <a:off x="2345589" y="3079629"/>
            <a:ext cx="1899550" cy="264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ulletText12">
            <a:extLst>
              <a:ext uri="{FF2B5EF4-FFF2-40B4-BE49-F238E27FC236}">
                <a16:creationId xmlns:a16="http://schemas.microsoft.com/office/drawing/2014/main" id="{ED89867F-EF27-F52D-59BB-BD5D639E3C9E}"/>
              </a:ext>
            </a:extLst>
          </p:cNvPr>
          <p:cNvSpPr txBox="1"/>
          <p:nvPr/>
        </p:nvSpPr>
        <p:spPr>
          <a:xfrm>
            <a:off x="6833905" y="5512971"/>
            <a:ext cx="4633059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press releases/social media</a:t>
            </a:r>
          </a:p>
        </p:txBody>
      </p:sp>
      <p:pic>
        <p:nvPicPr>
          <p:cNvPr id="4" name="bullet12">
            <a:extLst>
              <a:ext uri="{FF2B5EF4-FFF2-40B4-BE49-F238E27FC236}">
                <a16:creationId xmlns:a16="http://schemas.microsoft.com/office/drawing/2014/main" id="{A41D6EA9-431A-7AA9-EF5B-960BE0ACEC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485" y="5652520"/>
            <a:ext cx="117692" cy="122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001936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40" grpId="0"/>
      <p:bldP spid="41" grpId="0"/>
      <p:bldP spid="45" grpId="0"/>
      <p:bldP spid="49" grpId="0"/>
      <p:bldP spid="50" grpId="0"/>
      <p:bldP spid="51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8388879" cy="611122"/>
            <a:chOff x="-1235" y="-815"/>
            <a:chExt cx="8388879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50" y="21482"/>
              <a:ext cx="765349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Ways to disseminate HHFA findings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pic>
        <p:nvPicPr>
          <p:cNvPr id="3" name="healthcare facility">
            <a:extLst>
              <a:ext uri="{FF2B5EF4-FFF2-40B4-BE49-F238E27FC236}">
                <a16:creationId xmlns:a16="http://schemas.microsoft.com/office/drawing/2014/main" id="{03B8AB9D-0E54-411D-B59B-C847415B70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653" y="741485"/>
            <a:ext cx="6014262" cy="39948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F6C32E-4776-42BC-89E7-D970FF4ADC5A}"/>
              </a:ext>
            </a:extLst>
          </p:cNvPr>
          <p:cNvSpPr txBox="1"/>
          <p:nvPr/>
        </p:nvSpPr>
        <p:spPr>
          <a:xfrm>
            <a:off x="609456" y="4842009"/>
            <a:ext cx="10973087" cy="1343253"/>
          </a:xfrm>
          <a:prstGeom prst="rect">
            <a:avLst/>
          </a:prstGeom>
          <a:solidFill>
            <a:srgbClr val="31B09C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GB" sz="2400" dirty="0"/>
              <a:t>The final report can be published in the WHO HHFA global archive: </a:t>
            </a:r>
          </a:p>
          <a:p>
            <a:pPr algn="ctr"/>
            <a:r>
              <a:rPr lang="en-GB" sz="2400" dirty="0"/>
              <a:t>https://data-archive.hhfa.online/index.php/home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BE2AFC-B1F4-4210-A913-D765BB406F6F}"/>
              </a:ext>
            </a:extLst>
          </p:cNvPr>
          <p:cNvSpPr/>
          <p:nvPr/>
        </p:nvSpPr>
        <p:spPr>
          <a:xfrm>
            <a:off x="536770" y="4842009"/>
            <a:ext cx="80255" cy="1343253"/>
          </a:xfrm>
          <a:prstGeom prst="rect">
            <a:avLst/>
          </a:prstGeom>
          <a:solidFill>
            <a:srgbClr val="1B95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58847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B1B7C6B9-D03A-9C24-1D70-4EFD1EB0386E}"/>
              </a:ext>
            </a:extLst>
          </p:cNvPr>
          <p:cNvGrpSpPr/>
          <p:nvPr/>
        </p:nvGrpSpPr>
        <p:grpSpPr>
          <a:xfrm>
            <a:off x="1" y="1805920"/>
            <a:ext cx="12175670" cy="3243080"/>
            <a:chOff x="1" y="1805920"/>
            <a:chExt cx="12175670" cy="324308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722E496-F0A4-4BBC-8A7E-23EC7AF1D461}"/>
                </a:ext>
              </a:extLst>
            </p:cNvPr>
            <p:cNvSpPr/>
            <p:nvPr/>
          </p:nvSpPr>
          <p:spPr>
            <a:xfrm>
              <a:off x="3225226" y="1805920"/>
              <a:ext cx="8950445" cy="3240000"/>
            </a:xfrm>
            <a:prstGeom prst="rect">
              <a:avLst/>
            </a:prstGeom>
            <a:solidFill>
              <a:srgbClr val="25B1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F39FB24-B5A4-81D3-0EA4-95C719102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3" y="1807445"/>
              <a:ext cx="3243079" cy="324003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D060800-B7AB-63FD-EA24-369378A4F8DF}"/>
              </a:ext>
            </a:extLst>
          </p:cNvPr>
          <p:cNvSpPr txBox="1"/>
          <p:nvPr/>
        </p:nvSpPr>
        <p:spPr>
          <a:xfrm>
            <a:off x="3499200" y="2881193"/>
            <a:ext cx="7663630" cy="42800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You have now completed Unit 2.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8593BF-4BEE-2086-1B40-EC8859E1E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25" y="236365"/>
            <a:ext cx="2141567" cy="6558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3E103A-B4A6-49A9-9DE5-C38654D1AF97}"/>
              </a:ext>
            </a:extLst>
          </p:cNvPr>
          <p:cNvSpPr txBox="1"/>
          <p:nvPr/>
        </p:nvSpPr>
        <p:spPr>
          <a:xfrm>
            <a:off x="3499200" y="3658259"/>
            <a:ext cx="7528029" cy="42800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Now try the end-of-module quiz.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436355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B1B7C6B9-D03A-9C24-1D70-4EFD1EB0386E}"/>
              </a:ext>
            </a:extLst>
          </p:cNvPr>
          <p:cNvGrpSpPr/>
          <p:nvPr/>
        </p:nvGrpSpPr>
        <p:grpSpPr>
          <a:xfrm>
            <a:off x="1" y="1805920"/>
            <a:ext cx="12175670" cy="3243080"/>
            <a:chOff x="1" y="1805920"/>
            <a:chExt cx="12175670" cy="324308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722E496-F0A4-4BBC-8A7E-23EC7AF1D461}"/>
                </a:ext>
              </a:extLst>
            </p:cNvPr>
            <p:cNvSpPr/>
            <p:nvPr/>
          </p:nvSpPr>
          <p:spPr>
            <a:xfrm>
              <a:off x="3225226" y="1805920"/>
              <a:ext cx="8950445" cy="3240000"/>
            </a:xfrm>
            <a:prstGeom prst="rect">
              <a:avLst/>
            </a:prstGeom>
            <a:solidFill>
              <a:srgbClr val="25B1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F39FB24-B5A4-81D3-0EA4-95C719102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3" y="1807445"/>
              <a:ext cx="3243079" cy="324003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D060800-B7AB-63FD-EA24-369378A4F8DF}"/>
              </a:ext>
            </a:extLst>
          </p:cNvPr>
          <p:cNvSpPr txBox="1"/>
          <p:nvPr/>
        </p:nvSpPr>
        <p:spPr>
          <a:xfrm>
            <a:off x="3499200" y="2187762"/>
            <a:ext cx="7663630" cy="42800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By the end of this unit, you will: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8593BF-4BEE-2086-1B40-EC8859E1E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25" y="236365"/>
            <a:ext cx="2141567" cy="6558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B51BEA6-30C4-BF3A-513C-068EAD4C8451}"/>
              </a:ext>
            </a:extLst>
          </p:cNvPr>
          <p:cNvSpPr txBox="1"/>
          <p:nvPr/>
        </p:nvSpPr>
        <p:spPr>
          <a:xfrm>
            <a:off x="3782477" y="2784872"/>
            <a:ext cx="8278894" cy="42800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describe the process of developing an HHFA final report</a:t>
            </a:r>
          </a:p>
        </p:txBody>
      </p:sp>
      <p:pic>
        <p:nvPicPr>
          <p:cNvPr id="3" name="bullet white">
            <a:extLst>
              <a:ext uri="{FF2B5EF4-FFF2-40B4-BE49-F238E27FC236}">
                <a16:creationId xmlns:a16="http://schemas.microsoft.com/office/drawing/2014/main" id="{5144A0A6-322A-4B3E-AD56-6C04AF562D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777" y="2937673"/>
            <a:ext cx="117692" cy="122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2972EB-905C-4A81-87A6-23F8A87115C4}"/>
              </a:ext>
            </a:extLst>
          </p:cNvPr>
          <p:cNvSpPr txBox="1"/>
          <p:nvPr/>
        </p:nvSpPr>
        <p:spPr>
          <a:xfrm>
            <a:off x="3782477" y="3320338"/>
            <a:ext cx="8278894" cy="42800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list key sections of an HHFA final report</a:t>
            </a:r>
          </a:p>
        </p:txBody>
      </p:sp>
      <p:pic>
        <p:nvPicPr>
          <p:cNvPr id="10" name="bullet white">
            <a:extLst>
              <a:ext uri="{FF2B5EF4-FFF2-40B4-BE49-F238E27FC236}">
                <a16:creationId xmlns:a16="http://schemas.microsoft.com/office/drawing/2014/main" id="{9A84B2A9-45B3-48B9-994D-8017F531E1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777" y="3473139"/>
            <a:ext cx="117692" cy="122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B1D8E5-500A-46D2-B841-04BDE97B2EA4}"/>
              </a:ext>
            </a:extLst>
          </p:cNvPr>
          <p:cNvSpPr txBox="1"/>
          <p:nvPr/>
        </p:nvSpPr>
        <p:spPr>
          <a:xfrm>
            <a:off x="3782477" y="3855804"/>
            <a:ext cx="8278894" cy="76040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provide examples of HHFA communication products, their target audiences and key contents</a:t>
            </a:r>
          </a:p>
        </p:txBody>
      </p:sp>
      <p:pic>
        <p:nvPicPr>
          <p:cNvPr id="14" name="bullet white">
            <a:extLst>
              <a:ext uri="{FF2B5EF4-FFF2-40B4-BE49-F238E27FC236}">
                <a16:creationId xmlns:a16="http://schemas.microsoft.com/office/drawing/2014/main" id="{AA1541A4-DFB4-4756-8A79-F357ED83AB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777" y="4010502"/>
            <a:ext cx="117692" cy="122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06858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  <p:bldP spid="9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header">
            <a:extLst>
              <a:ext uri="{FF2B5EF4-FFF2-40B4-BE49-F238E27FC236}">
                <a16:creationId xmlns:a16="http://schemas.microsoft.com/office/drawing/2014/main" id="{2DDE5140-67D7-4076-ACC0-3E1146125C99}"/>
              </a:ext>
            </a:extLst>
          </p:cNvPr>
          <p:cNvGrpSpPr/>
          <p:nvPr/>
        </p:nvGrpSpPr>
        <p:grpSpPr>
          <a:xfrm>
            <a:off x="-1235" y="-815"/>
            <a:ext cx="10754959" cy="611122"/>
            <a:chOff x="-1235" y="-815"/>
            <a:chExt cx="10754959" cy="61112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306A17-111C-4AAC-88A5-1A4251EC4AA4}"/>
                </a:ext>
              </a:extLst>
            </p:cNvPr>
            <p:cNvSpPr txBox="1"/>
            <p:nvPr/>
          </p:nvSpPr>
          <p:spPr>
            <a:xfrm>
              <a:off x="734149" y="21482"/>
              <a:ext cx="1001957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dirty="0">
                  <a:solidFill>
                    <a:srgbClr val="595959"/>
                  </a:solidFill>
                </a:rPr>
                <a:t>HHFA final report </a:t>
              </a:r>
              <a:endParaRPr lang="en-GB" sz="3200" dirty="0">
                <a:solidFill>
                  <a:srgbClr val="595959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D9A260C-28FC-4F8A-AFF7-E064CD67F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CC85C12-10CF-4866-9320-6E84066C2C6E}"/>
              </a:ext>
            </a:extLst>
          </p:cNvPr>
          <p:cNvGrpSpPr/>
          <p:nvPr/>
        </p:nvGrpSpPr>
        <p:grpSpPr>
          <a:xfrm>
            <a:off x="96293" y="601081"/>
            <a:ext cx="6525188" cy="6149820"/>
            <a:chOff x="3066630" y="766046"/>
            <a:chExt cx="6525188" cy="614982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60B23C6-AAE2-41C0-B551-28FB2CC35753}"/>
                </a:ext>
              </a:extLst>
            </p:cNvPr>
            <p:cNvSpPr/>
            <p:nvPr/>
          </p:nvSpPr>
          <p:spPr>
            <a:xfrm>
              <a:off x="3949800" y="1759170"/>
              <a:ext cx="4597200" cy="4597235"/>
            </a:xfrm>
            <a:custGeom>
              <a:avLst/>
              <a:gdLst>
                <a:gd name="connsiteX0" fmla="*/ 0 w 4597200"/>
                <a:gd name="connsiteY0" fmla="*/ 2298618 h 4597235"/>
                <a:gd name="connsiteX1" fmla="*/ 2298600 w 4597200"/>
                <a:gd name="connsiteY1" fmla="*/ 0 h 4597235"/>
                <a:gd name="connsiteX2" fmla="*/ 4597200 w 4597200"/>
                <a:gd name="connsiteY2" fmla="*/ 2298618 h 4597235"/>
                <a:gd name="connsiteX3" fmla="*/ 2298600 w 4597200"/>
                <a:gd name="connsiteY3" fmla="*/ 4597236 h 4597235"/>
                <a:gd name="connsiteX4" fmla="*/ 0 w 4597200"/>
                <a:gd name="connsiteY4" fmla="*/ 2298618 h 459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7200" h="4597235">
                  <a:moveTo>
                    <a:pt x="0" y="2298618"/>
                  </a:moveTo>
                  <a:cubicBezTo>
                    <a:pt x="0" y="1029126"/>
                    <a:pt x="1029118" y="0"/>
                    <a:pt x="2298600" y="0"/>
                  </a:cubicBezTo>
                  <a:cubicBezTo>
                    <a:pt x="3568082" y="0"/>
                    <a:pt x="4597200" y="1029126"/>
                    <a:pt x="4597200" y="2298618"/>
                  </a:cubicBezTo>
                  <a:cubicBezTo>
                    <a:pt x="4597200" y="3568110"/>
                    <a:pt x="3568082" y="4597236"/>
                    <a:pt x="2298600" y="4597236"/>
                  </a:cubicBezTo>
                  <a:cubicBezTo>
                    <a:pt x="1029118" y="4597236"/>
                    <a:pt x="0" y="3568110"/>
                    <a:pt x="0" y="2298618"/>
                  </a:cubicBezTo>
                  <a:close/>
                </a:path>
              </a:pathLst>
            </a:custGeom>
            <a:noFill/>
            <a:ln w="76200">
              <a:solidFill>
                <a:srgbClr val="31B09C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703724" tIns="703729" rIns="703724" bIns="703729" numCol="1" spcCol="1270" anchor="ctr" anchorCtr="0">
              <a:noAutofit/>
            </a:bodyPr>
            <a:lstStyle/>
            <a:p>
              <a:pPr marL="0" lvl="0" indent="0" algn="ctr" defTabSz="1066800">
                <a:spcBef>
                  <a:spcPct val="0"/>
                </a:spcBef>
                <a:buNone/>
              </a:pPr>
              <a:r>
                <a:rPr lang="en-GB" sz="2800" kern="1200" dirty="0">
                  <a:solidFill>
                    <a:srgbClr val="595959"/>
                  </a:solidFill>
                </a:rPr>
                <a:t>Data </a:t>
              </a:r>
            </a:p>
            <a:p>
              <a:pPr marL="0" lvl="0" indent="0" algn="ctr" defTabSz="1066800">
                <a:spcBef>
                  <a:spcPct val="0"/>
                </a:spcBef>
                <a:buNone/>
              </a:pPr>
              <a:r>
                <a:rPr lang="en-GB" sz="2800" kern="1200" dirty="0">
                  <a:solidFill>
                    <a:srgbClr val="595959"/>
                  </a:solidFill>
                </a:rPr>
                <a:t>interpretation</a:t>
              </a:r>
            </a:p>
            <a:p>
              <a:pPr marL="0" lvl="0" indent="0" algn="ctr" defTabSz="1066800">
                <a:spcBef>
                  <a:spcPct val="0"/>
                </a:spcBef>
                <a:buNone/>
              </a:pPr>
              <a:r>
                <a:rPr lang="en-GB" sz="2800" kern="1200" dirty="0">
                  <a:solidFill>
                    <a:srgbClr val="595959"/>
                  </a:solidFill>
                </a:rPr>
                <a:t>cycle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760157E-0D24-49F2-90E3-ADBFA5463236}"/>
                </a:ext>
              </a:extLst>
            </p:cNvPr>
            <p:cNvSpPr/>
            <p:nvPr/>
          </p:nvSpPr>
          <p:spPr>
            <a:xfrm>
              <a:off x="5203582" y="766046"/>
              <a:ext cx="2089636" cy="2089636"/>
            </a:xfrm>
            <a:custGeom>
              <a:avLst/>
              <a:gdLst>
                <a:gd name="connsiteX0" fmla="*/ 0 w 2089636"/>
                <a:gd name="connsiteY0" fmla="*/ 1044818 h 2089636"/>
                <a:gd name="connsiteX1" fmla="*/ 1044818 w 2089636"/>
                <a:gd name="connsiteY1" fmla="*/ 0 h 2089636"/>
                <a:gd name="connsiteX2" fmla="*/ 2089636 w 2089636"/>
                <a:gd name="connsiteY2" fmla="*/ 1044818 h 2089636"/>
                <a:gd name="connsiteX3" fmla="*/ 1044818 w 2089636"/>
                <a:gd name="connsiteY3" fmla="*/ 2089636 h 2089636"/>
                <a:gd name="connsiteX4" fmla="*/ 0 w 2089636"/>
                <a:gd name="connsiteY4" fmla="*/ 1044818 h 2089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9636" h="2089636">
                  <a:moveTo>
                    <a:pt x="0" y="1044818"/>
                  </a:moveTo>
                  <a:cubicBezTo>
                    <a:pt x="0" y="467781"/>
                    <a:pt x="467781" y="0"/>
                    <a:pt x="1044818" y="0"/>
                  </a:cubicBezTo>
                  <a:cubicBezTo>
                    <a:pt x="1621855" y="0"/>
                    <a:pt x="2089636" y="467781"/>
                    <a:pt x="2089636" y="1044818"/>
                  </a:cubicBezTo>
                  <a:cubicBezTo>
                    <a:pt x="2089636" y="1621855"/>
                    <a:pt x="1621855" y="2089636"/>
                    <a:pt x="1044818" y="2089636"/>
                  </a:cubicBezTo>
                  <a:cubicBezTo>
                    <a:pt x="467781" y="2089636"/>
                    <a:pt x="0" y="1621855"/>
                    <a:pt x="0" y="1044818"/>
                  </a:cubicBezTo>
                  <a:close/>
                </a:path>
              </a:pathLst>
            </a:custGeom>
            <a:solidFill>
              <a:srgbClr val="98D7CE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06020" tIns="331420" rIns="306020" bIns="33142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>
                  <a:solidFill>
                    <a:srgbClr val="595959"/>
                  </a:solidFill>
                </a:rPr>
                <a:t>Data review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D8CCB57-543E-40DA-ACBD-46EBA8FDCCA3}"/>
                </a:ext>
              </a:extLst>
            </p:cNvPr>
            <p:cNvSpPr/>
            <p:nvPr/>
          </p:nvSpPr>
          <p:spPr>
            <a:xfrm>
              <a:off x="6698909" y="4826230"/>
              <a:ext cx="2089636" cy="2089636"/>
            </a:xfrm>
            <a:custGeom>
              <a:avLst/>
              <a:gdLst>
                <a:gd name="connsiteX0" fmla="*/ 0 w 2089636"/>
                <a:gd name="connsiteY0" fmla="*/ 1044818 h 2089636"/>
                <a:gd name="connsiteX1" fmla="*/ 1044818 w 2089636"/>
                <a:gd name="connsiteY1" fmla="*/ 0 h 2089636"/>
                <a:gd name="connsiteX2" fmla="*/ 2089636 w 2089636"/>
                <a:gd name="connsiteY2" fmla="*/ 1044818 h 2089636"/>
                <a:gd name="connsiteX3" fmla="*/ 1044818 w 2089636"/>
                <a:gd name="connsiteY3" fmla="*/ 2089636 h 2089636"/>
                <a:gd name="connsiteX4" fmla="*/ 0 w 2089636"/>
                <a:gd name="connsiteY4" fmla="*/ 1044818 h 2089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9636" h="2089636">
                  <a:moveTo>
                    <a:pt x="0" y="1044818"/>
                  </a:moveTo>
                  <a:cubicBezTo>
                    <a:pt x="0" y="467781"/>
                    <a:pt x="467781" y="0"/>
                    <a:pt x="1044818" y="0"/>
                  </a:cubicBezTo>
                  <a:cubicBezTo>
                    <a:pt x="1621855" y="0"/>
                    <a:pt x="2089636" y="467781"/>
                    <a:pt x="2089636" y="1044818"/>
                  </a:cubicBezTo>
                  <a:cubicBezTo>
                    <a:pt x="2089636" y="1621855"/>
                    <a:pt x="1621855" y="2089636"/>
                    <a:pt x="1044818" y="2089636"/>
                  </a:cubicBezTo>
                  <a:cubicBezTo>
                    <a:pt x="467781" y="2089636"/>
                    <a:pt x="0" y="1621855"/>
                    <a:pt x="0" y="1044818"/>
                  </a:cubicBezTo>
                  <a:close/>
                </a:path>
              </a:pathLst>
            </a:custGeom>
            <a:solidFill>
              <a:srgbClr val="98D7CE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06020" tIns="331420" rIns="306020" bIns="33142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>
                  <a:solidFill>
                    <a:srgbClr val="595959"/>
                  </a:solidFill>
                </a:rPr>
                <a:t>Data triangulation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797205D-102F-4C6F-A7A7-F0AA25F7F83D}"/>
                </a:ext>
              </a:extLst>
            </p:cNvPr>
            <p:cNvSpPr/>
            <p:nvPr/>
          </p:nvSpPr>
          <p:spPr>
            <a:xfrm>
              <a:off x="3806700" y="4826230"/>
              <a:ext cx="2089636" cy="2089636"/>
            </a:xfrm>
            <a:custGeom>
              <a:avLst/>
              <a:gdLst>
                <a:gd name="connsiteX0" fmla="*/ 0 w 2089636"/>
                <a:gd name="connsiteY0" fmla="*/ 1044818 h 2089636"/>
                <a:gd name="connsiteX1" fmla="*/ 1044818 w 2089636"/>
                <a:gd name="connsiteY1" fmla="*/ 0 h 2089636"/>
                <a:gd name="connsiteX2" fmla="*/ 2089636 w 2089636"/>
                <a:gd name="connsiteY2" fmla="*/ 1044818 h 2089636"/>
                <a:gd name="connsiteX3" fmla="*/ 1044818 w 2089636"/>
                <a:gd name="connsiteY3" fmla="*/ 2089636 h 2089636"/>
                <a:gd name="connsiteX4" fmla="*/ 0 w 2089636"/>
                <a:gd name="connsiteY4" fmla="*/ 1044818 h 2089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9636" h="2089636">
                  <a:moveTo>
                    <a:pt x="0" y="1044818"/>
                  </a:moveTo>
                  <a:cubicBezTo>
                    <a:pt x="0" y="467781"/>
                    <a:pt x="467781" y="0"/>
                    <a:pt x="1044818" y="0"/>
                  </a:cubicBezTo>
                  <a:cubicBezTo>
                    <a:pt x="1621855" y="0"/>
                    <a:pt x="2089636" y="467781"/>
                    <a:pt x="2089636" y="1044818"/>
                  </a:cubicBezTo>
                  <a:cubicBezTo>
                    <a:pt x="2089636" y="1621855"/>
                    <a:pt x="1621855" y="2089636"/>
                    <a:pt x="1044818" y="2089636"/>
                  </a:cubicBezTo>
                  <a:cubicBezTo>
                    <a:pt x="467781" y="2089636"/>
                    <a:pt x="0" y="1621855"/>
                    <a:pt x="0" y="1044818"/>
                  </a:cubicBezTo>
                  <a:close/>
                </a:path>
              </a:pathLst>
            </a:custGeom>
            <a:solidFill>
              <a:srgbClr val="98D7CE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06020" tIns="331420" rIns="306020" bIns="33142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>
                  <a:solidFill>
                    <a:srgbClr val="595959"/>
                  </a:solidFill>
                </a:rPr>
                <a:t>Consultation with experts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E25704C-AB6C-4775-8809-C6993B17FD17}"/>
                </a:ext>
              </a:extLst>
            </p:cNvPr>
            <p:cNvSpPr/>
            <p:nvPr/>
          </p:nvSpPr>
          <p:spPr>
            <a:xfrm>
              <a:off x="7502182" y="2327600"/>
              <a:ext cx="2089636" cy="2089636"/>
            </a:xfrm>
            <a:custGeom>
              <a:avLst/>
              <a:gdLst>
                <a:gd name="connsiteX0" fmla="*/ 0 w 2089636"/>
                <a:gd name="connsiteY0" fmla="*/ 1044818 h 2089636"/>
                <a:gd name="connsiteX1" fmla="*/ 1044818 w 2089636"/>
                <a:gd name="connsiteY1" fmla="*/ 0 h 2089636"/>
                <a:gd name="connsiteX2" fmla="*/ 2089636 w 2089636"/>
                <a:gd name="connsiteY2" fmla="*/ 1044818 h 2089636"/>
                <a:gd name="connsiteX3" fmla="*/ 1044818 w 2089636"/>
                <a:gd name="connsiteY3" fmla="*/ 2089636 h 2089636"/>
                <a:gd name="connsiteX4" fmla="*/ 0 w 2089636"/>
                <a:gd name="connsiteY4" fmla="*/ 1044818 h 2089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9636" h="2089636">
                  <a:moveTo>
                    <a:pt x="0" y="1044818"/>
                  </a:moveTo>
                  <a:cubicBezTo>
                    <a:pt x="0" y="467781"/>
                    <a:pt x="467781" y="0"/>
                    <a:pt x="1044818" y="0"/>
                  </a:cubicBezTo>
                  <a:cubicBezTo>
                    <a:pt x="1621855" y="0"/>
                    <a:pt x="2089636" y="467781"/>
                    <a:pt x="2089636" y="1044818"/>
                  </a:cubicBezTo>
                  <a:cubicBezTo>
                    <a:pt x="2089636" y="1621855"/>
                    <a:pt x="1621855" y="2089636"/>
                    <a:pt x="1044818" y="2089636"/>
                  </a:cubicBezTo>
                  <a:cubicBezTo>
                    <a:pt x="467781" y="2089636"/>
                    <a:pt x="0" y="1621855"/>
                    <a:pt x="0" y="1044818"/>
                  </a:cubicBezTo>
                  <a:close/>
                </a:path>
              </a:pathLst>
            </a:custGeom>
            <a:solidFill>
              <a:srgbClr val="98D7CE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06020" tIns="331420" rIns="306020" bIns="33142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>
                  <a:solidFill>
                    <a:srgbClr val="595959"/>
                  </a:solidFill>
                </a:rPr>
                <a:t>Use of contextual information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5C83C37-1C9D-4BA3-8BA5-262C3964295E}"/>
                </a:ext>
              </a:extLst>
            </p:cNvPr>
            <p:cNvSpPr/>
            <p:nvPr/>
          </p:nvSpPr>
          <p:spPr>
            <a:xfrm>
              <a:off x="3066630" y="2327600"/>
              <a:ext cx="2089636" cy="2089636"/>
            </a:xfrm>
            <a:custGeom>
              <a:avLst/>
              <a:gdLst>
                <a:gd name="connsiteX0" fmla="*/ 0 w 2089636"/>
                <a:gd name="connsiteY0" fmla="*/ 1044818 h 2089636"/>
                <a:gd name="connsiteX1" fmla="*/ 1044818 w 2089636"/>
                <a:gd name="connsiteY1" fmla="*/ 0 h 2089636"/>
                <a:gd name="connsiteX2" fmla="*/ 2089636 w 2089636"/>
                <a:gd name="connsiteY2" fmla="*/ 1044818 h 2089636"/>
                <a:gd name="connsiteX3" fmla="*/ 1044818 w 2089636"/>
                <a:gd name="connsiteY3" fmla="*/ 2089636 h 2089636"/>
                <a:gd name="connsiteX4" fmla="*/ 0 w 2089636"/>
                <a:gd name="connsiteY4" fmla="*/ 1044818 h 2089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9636" h="2089636">
                  <a:moveTo>
                    <a:pt x="0" y="1044818"/>
                  </a:moveTo>
                  <a:cubicBezTo>
                    <a:pt x="0" y="467781"/>
                    <a:pt x="467781" y="0"/>
                    <a:pt x="1044818" y="0"/>
                  </a:cubicBezTo>
                  <a:cubicBezTo>
                    <a:pt x="1621855" y="0"/>
                    <a:pt x="2089636" y="467781"/>
                    <a:pt x="2089636" y="1044818"/>
                  </a:cubicBezTo>
                  <a:cubicBezTo>
                    <a:pt x="2089636" y="1621855"/>
                    <a:pt x="1621855" y="2089636"/>
                    <a:pt x="1044818" y="2089636"/>
                  </a:cubicBezTo>
                  <a:cubicBezTo>
                    <a:pt x="467781" y="2089636"/>
                    <a:pt x="0" y="1621855"/>
                    <a:pt x="0" y="1044818"/>
                  </a:cubicBezTo>
                  <a:close/>
                </a:path>
              </a:pathLst>
            </a:custGeom>
            <a:solidFill>
              <a:srgbClr val="98D7CE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06020" tIns="331420" rIns="306020" bIns="33142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>
                  <a:solidFill>
                    <a:srgbClr val="595959"/>
                  </a:solidFill>
                </a:rPr>
                <a:t>Further data analysis</a:t>
              </a:r>
            </a:p>
          </p:txBody>
        </p:sp>
      </p:grp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053B426F-2F7E-4F21-95E6-31F130F8A36D}"/>
              </a:ext>
            </a:extLst>
          </p:cNvPr>
          <p:cNvSpPr/>
          <p:nvPr/>
        </p:nvSpPr>
        <p:spPr>
          <a:xfrm>
            <a:off x="6830445" y="2690717"/>
            <a:ext cx="2015123" cy="1776258"/>
          </a:xfrm>
          <a:prstGeom prst="rightArrow">
            <a:avLst>
              <a:gd name="adj1" fmla="val 70498"/>
              <a:gd name="adj2" fmla="val 2807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Main HHFA findings, with  explanations</a:t>
            </a:r>
          </a:p>
          <a:p>
            <a:pPr>
              <a:spcAft>
                <a:spcPts val="600"/>
              </a:spcAft>
            </a:pPr>
            <a:r>
              <a:rPr lang="en-US" dirty="0"/>
              <a:t> </a:t>
            </a:r>
            <a:endParaRPr lang="en-GB" dirty="0"/>
          </a:p>
        </p:txBody>
      </p:sp>
      <p:sp>
        <p:nvSpPr>
          <p:cNvPr id="25" name="grid1">
            <a:extLst>
              <a:ext uri="{FF2B5EF4-FFF2-40B4-BE49-F238E27FC236}">
                <a16:creationId xmlns:a16="http://schemas.microsoft.com/office/drawing/2014/main" id="{5BDD6CB3-0C19-4AFC-B9BD-B76E047F84CA}"/>
              </a:ext>
            </a:extLst>
          </p:cNvPr>
          <p:cNvSpPr txBox="1"/>
          <p:nvPr/>
        </p:nvSpPr>
        <p:spPr>
          <a:xfrm>
            <a:off x="9118364" y="929789"/>
            <a:ext cx="2794474" cy="1711662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36000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ADFD121-75CB-4556-86D6-E5DCC9F80886}"/>
              </a:ext>
            </a:extLst>
          </p:cNvPr>
          <p:cNvSpPr/>
          <p:nvPr/>
        </p:nvSpPr>
        <p:spPr>
          <a:xfrm>
            <a:off x="9186989" y="1016771"/>
            <a:ext cx="2619357" cy="467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595959"/>
                </a:solidFill>
              </a:rPr>
              <a:t>Conclusions</a:t>
            </a:r>
            <a:endParaRPr lang="en-GB" sz="2000" dirty="0">
              <a:solidFill>
                <a:srgbClr val="595959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F09B8F-15CC-4433-B5DC-68A0CF73B63D}"/>
              </a:ext>
            </a:extLst>
          </p:cNvPr>
          <p:cNvSpPr/>
          <p:nvPr/>
        </p:nvSpPr>
        <p:spPr>
          <a:xfrm>
            <a:off x="9199476" y="1541680"/>
            <a:ext cx="2619357" cy="467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595959"/>
                </a:solidFill>
              </a:rPr>
              <a:t>Priorities</a:t>
            </a:r>
            <a:endParaRPr lang="en-GB" sz="2000" dirty="0">
              <a:solidFill>
                <a:srgbClr val="595959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8E16E77-34DF-4003-A7AE-E6D8F85813C1}"/>
              </a:ext>
            </a:extLst>
          </p:cNvPr>
          <p:cNvSpPr/>
          <p:nvPr/>
        </p:nvSpPr>
        <p:spPr>
          <a:xfrm>
            <a:off x="9185872" y="2064374"/>
            <a:ext cx="2619357" cy="467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595959"/>
                </a:solidFill>
              </a:rPr>
              <a:t>Recommendations</a:t>
            </a:r>
            <a:endParaRPr lang="en-GB" sz="2000" dirty="0">
              <a:solidFill>
                <a:srgbClr val="595959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8DB6F9D-DABB-4ECA-B768-81CC6ABD757F}"/>
              </a:ext>
            </a:extLst>
          </p:cNvPr>
          <p:cNvSpPr/>
          <p:nvPr/>
        </p:nvSpPr>
        <p:spPr>
          <a:xfrm>
            <a:off x="9142089" y="3220846"/>
            <a:ext cx="2794472" cy="5359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595959"/>
                </a:solidFill>
              </a:rPr>
              <a:t>Communication</a:t>
            </a:r>
            <a:endParaRPr lang="en-GB" sz="2000" dirty="0">
              <a:solidFill>
                <a:srgbClr val="595959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5E9A604-1181-4154-A2DA-C0A4B6D130BD}"/>
              </a:ext>
            </a:extLst>
          </p:cNvPr>
          <p:cNvCxnSpPr>
            <a:cxnSpLocks/>
          </p:cNvCxnSpPr>
          <p:nvPr/>
        </p:nvCxnSpPr>
        <p:spPr>
          <a:xfrm>
            <a:off x="10519274" y="2635388"/>
            <a:ext cx="1" cy="558589"/>
          </a:xfrm>
          <a:prstGeom prst="straightConnector1">
            <a:avLst/>
          </a:prstGeom>
          <a:ln w="38100">
            <a:solidFill>
              <a:srgbClr val="31B0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3F72AF-DDA2-4B50-B8E0-15542238912B}"/>
              </a:ext>
            </a:extLst>
          </p:cNvPr>
          <p:cNvCxnSpPr>
            <a:cxnSpLocks/>
          </p:cNvCxnSpPr>
          <p:nvPr/>
        </p:nvCxnSpPr>
        <p:spPr>
          <a:xfrm>
            <a:off x="10532875" y="3756823"/>
            <a:ext cx="4" cy="494675"/>
          </a:xfrm>
          <a:prstGeom prst="straightConnector1">
            <a:avLst/>
          </a:prstGeom>
          <a:ln w="38100">
            <a:solidFill>
              <a:srgbClr val="31B0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BB170521-933E-4ADC-A391-195DF0EA3F45}"/>
              </a:ext>
            </a:extLst>
          </p:cNvPr>
          <p:cNvSpPr/>
          <p:nvPr/>
        </p:nvSpPr>
        <p:spPr>
          <a:xfrm>
            <a:off x="9122044" y="4247811"/>
            <a:ext cx="2794472" cy="5359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595959"/>
                </a:solidFill>
              </a:rPr>
              <a:t>Data use</a:t>
            </a:r>
            <a:endParaRPr lang="en-GB" sz="2000" dirty="0">
              <a:solidFill>
                <a:srgbClr val="595959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165A728-51C3-431B-9684-3686FC45448C}"/>
              </a:ext>
            </a:extLst>
          </p:cNvPr>
          <p:cNvCxnSpPr>
            <a:cxnSpLocks/>
          </p:cNvCxnSpPr>
          <p:nvPr/>
        </p:nvCxnSpPr>
        <p:spPr>
          <a:xfrm>
            <a:off x="10519276" y="4806400"/>
            <a:ext cx="4" cy="494675"/>
          </a:xfrm>
          <a:prstGeom prst="straightConnector1">
            <a:avLst/>
          </a:prstGeom>
          <a:ln w="38100">
            <a:solidFill>
              <a:srgbClr val="31B0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46CC58C7-DB25-4709-BBAD-58A42BC8ED09}"/>
              </a:ext>
            </a:extLst>
          </p:cNvPr>
          <p:cNvSpPr/>
          <p:nvPr/>
        </p:nvSpPr>
        <p:spPr>
          <a:xfrm>
            <a:off x="9054532" y="5363183"/>
            <a:ext cx="2794472" cy="5359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595959"/>
                </a:solidFill>
              </a:rPr>
              <a:t>Improve health services</a:t>
            </a:r>
            <a:endParaRPr lang="en-GB" sz="2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55110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31" grpId="0"/>
      <p:bldP spid="32" grpId="0"/>
      <p:bldP spid="33" grpId="0"/>
      <p:bldP spid="24" grpId="0"/>
      <p:bldP spid="34" grpId="0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header">
            <a:extLst>
              <a:ext uri="{FF2B5EF4-FFF2-40B4-BE49-F238E27FC236}">
                <a16:creationId xmlns:a16="http://schemas.microsoft.com/office/drawing/2014/main" id="{2DDE5140-67D7-4076-ACC0-3E1146125C99}"/>
              </a:ext>
            </a:extLst>
          </p:cNvPr>
          <p:cNvGrpSpPr/>
          <p:nvPr/>
        </p:nvGrpSpPr>
        <p:grpSpPr>
          <a:xfrm>
            <a:off x="-1235" y="-815"/>
            <a:ext cx="10754959" cy="611122"/>
            <a:chOff x="-1235" y="-815"/>
            <a:chExt cx="10754959" cy="61112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306A17-111C-4AAC-88A5-1A4251EC4AA4}"/>
                </a:ext>
              </a:extLst>
            </p:cNvPr>
            <p:cNvSpPr txBox="1"/>
            <p:nvPr/>
          </p:nvSpPr>
          <p:spPr>
            <a:xfrm>
              <a:off x="734149" y="21482"/>
              <a:ext cx="1001957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dirty="0">
                  <a:solidFill>
                    <a:srgbClr val="595959"/>
                  </a:solidFill>
                </a:rPr>
                <a:t>HHFA final report </a:t>
              </a:r>
              <a:endParaRPr lang="en-GB" sz="3200" dirty="0">
                <a:solidFill>
                  <a:srgbClr val="595959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D9A260C-28FC-4F8A-AFF7-E064CD67F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25" name="grid1">
            <a:extLst>
              <a:ext uri="{FF2B5EF4-FFF2-40B4-BE49-F238E27FC236}">
                <a16:creationId xmlns:a16="http://schemas.microsoft.com/office/drawing/2014/main" id="{5BDD6CB3-0C19-4AFC-B9BD-B76E047F84CA}"/>
              </a:ext>
            </a:extLst>
          </p:cNvPr>
          <p:cNvSpPr txBox="1"/>
          <p:nvPr/>
        </p:nvSpPr>
        <p:spPr>
          <a:xfrm>
            <a:off x="4894471" y="1249955"/>
            <a:ext cx="2794474" cy="1711662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36000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conclusions">
            <a:extLst>
              <a:ext uri="{FF2B5EF4-FFF2-40B4-BE49-F238E27FC236}">
                <a16:creationId xmlns:a16="http://schemas.microsoft.com/office/drawing/2014/main" id="{8ADFD121-75CB-4556-86D6-E5DCC9F80886}"/>
              </a:ext>
            </a:extLst>
          </p:cNvPr>
          <p:cNvSpPr/>
          <p:nvPr/>
        </p:nvSpPr>
        <p:spPr>
          <a:xfrm>
            <a:off x="4963096" y="1336937"/>
            <a:ext cx="2619357" cy="467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595959"/>
                </a:solidFill>
              </a:rPr>
              <a:t>Conclusions</a:t>
            </a:r>
            <a:endParaRPr lang="en-GB" sz="2400" dirty="0">
              <a:solidFill>
                <a:srgbClr val="595959"/>
              </a:solidFill>
            </a:endParaRPr>
          </a:p>
        </p:txBody>
      </p:sp>
      <p:sp>
        <p:nvSpPr>
          <p:cNvPr id="32" name="priorities">
            <a:extLst>
              <a:ext uri="{FF2B5EF4-FFF2-40B4-BE49-F238E27FC236}">
                <a16:creationId xmlns:a16="http://schemas.microsoft.com/office/drawing/2014/main" id="{77F09B8F-15CC-4433-B5DC-68A0CF73B63D}"/>
              </a:ext>
            </a:extLst>
          </p:cNvPr>
          <p:cNvSpPr/>
          <p:nvPr/>
        </p:nvSpPr>
        <p:spPr>
          <a:xfrm>
            <a:off x="4975583" y="1861846"/>
            <a:ext cx="2619357" cy="467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595959"/>
                </a:solidFill>
              </a:rPr>
              <a:t>Priorities</a:t>
            </a:r>
            <a:endParaRPr lang="en-GB" sz="2400" dirty="0">
              <a:solidFill>
                <a:srgbClr val="595959"/>
              </a:solidFill>
            </a:endParaRPr>
          </a:p>
        </p:txBody>
      </p:sp>
      <p:sp>
        <p:nvSpPr>
          <p:cNvPr id="33" name="recommendations">
            <a:extLst>
              <a:ext uri="{FF2B5EF4-FFF2-40B4-BE49-F238E27FC236}">
                <a16:creationId xmlns:a16="http://schemas.microsoft.com/office/drawing/2014/main" id="{38E16E77-34DF-4003-A7AE-E6D8F85813C1}"/>
              </a:ext>
            </a:extLst>
          </p:cNvPr>
          <p:cNvSpPr/>
          <p:nvPr/>
        </p:nvSpPr>
        <p:spPr>
          <a:xfrm>
            <a:off x="4961979" y="2384540"/>
            <a:ext cx="2726965" cy="467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595959"/>
                </a:solidFill>
              </a:rPr>
              <a:t>Recommendations</a:t>
            </a:r>
            <a:endParaRPr lang="en-GB" sz="2400" dirty="0">
              <a:solidFill>
                <a:srgbClr val="595959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96B15A4-3BCA-473E-9A02-4AEF576C3273}"/>
              </a:ext>
            </a:extLst>
          </p:cNvPr>
          <p:cNvCxnSpPr>
            <a:cxnSpLocks/>
          </p:cNvCxnSpPr>
          <p:nvPr/>
        </p:nvCxnSpPr>
        <p:spPr>
          <a:xfrm>
            <a:off x="6295381" y="2955554"/>
            <a:ext cx="0" cy="676646"/>
          </a:xfrm>
          <a:prstGeom prst="straightConnector1">
            <a:avLst/>
          </a:prstGeom>
          <a:ln w="38100">
            <a:solidFill>
              <a:srgbClr val="31B0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ircle">
            <a:extLst>
              <a:ext uri="{FF2B5EF4-FFF2-40B4-BE49-F238E27FC236}">
                <a16:creationId xmlns:a16="http://schemas.microsoft.com/office/drawing/2014/main" id="{3AA1D22F-B90E-4050-AFEE-AAD63A34C2FE}"/>
              </a:ext>
            </a:extLst>
          </p:cNvPr>
          <p:cNvSpPr/>
          <p:nvPr/>
        </p:nvSpPr>
        <p:spPr>
          <a:xfrm>
            <a:off x="5250563" y="3771476"/>
            <a:ext cx="2089636" cy="2089636"/>
          </a:xfrm>
          <a:prstGeom prst="ellipse">
            <a:avLst/>
          </a:prstGeom>
          <a:solidFill>
            <a:srgbClr val="CBE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8" name="Picture 4">
            <a:extLst>
              <a:ext uri="{FF2B5EF4-FFF2-40B4-BE49-F238E27FC236}">
                <a16:creationId xmlns:a16="http://schemas.microsoft.com/office/drawing/2014/main" id="{A7F5D0DC-B96C-433F-A9BA-13F380E554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2" t="1830" r="5666" b="2259"/>
          <a:stretch/>
        </p:blipFill>
        <p:spPr bwMode="auto">
          <a:xfrm>
            <a:off x="5755080" y="4081990"/>
            <a:ext cx="1053399" cy="146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bounding box">
            <a:extLst>
              <a:ext uri="{FF2B5EF4-FFF2-40B4-BE49-F238E27FC236}">
                <a16:creationId xmlns:a16="http://schemas.microsoft.com/office/drawing/2014/main" id="{F4285093-1E7F-4BD0-A2AB-A4DA32721E9E}"/>
              </a:ext>
            </a:extLst>
          </p:cNvPr>
          <p:cNvSpPr txBox="1"/>
          <p:nvPr/>
        </p:nvSpPr>
        <p:spPr>
          <a:xfrm>
            <a:off x="608465" y="1249955"/>
            <a:ext cx="3915263" cy="4744445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45720" rIns="91440" bIns="216000" rtlCol="0" anchor="b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bulletText1">
            <a:extLst>
              <a:ext uri="{FF2B5EF4-FFF2-40B4-BE49-F238E27FC236}">
                <a16:creationId xmlns:a16="http://schemas.microsoft.com/office/drawing/2014/main" id="{05AF5A5E-47CE-4340-B1B1-8C9127DC65FB}"/>
              </a:ext>
            </a:extLst>
          </p:cNvPr>
          <p:cNvSpPr txBox="1"/>
          <p:nvPr/>
        </p:nvSpPr>
        <p:spPr>
          <a:xfrm>
            <a:off x="1313259" y="2279500"/>
            <a:ext cx="2971859" cy="109280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significance for service delivery system</a:t>
            </a:r>
          </a:p>
        </p:txBody>
      </p:sp>
      <p:sp>
        <p:nvSpPr>
          <p:cNvPr id="43" name="bulletText2">
            <a:extLst>
              <a:ext uri="{FF2B5EF4-FFF2-40B4-BE49-F238E27FC236}">
                <a16:creationId xmlns:a16="http://schemas.microsoft.com/office/drawing/2014/main" id="{915A2313-7F18-473B-A50F-AB37F628A477}"/>
              </a:ext>
            </a:extLst>
          </p:cNvPr>
          <p:cNvSpPr txBox="1"/>
          <p:nvPr/>
        </p:nvSpPr>
        <p:spPr>
          <a:xfrm>
            <a:off x="1313260" y="3724402"/>
            <a:ext cx="3048257" cy="109280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availability and feasibility of corrective measures</a:t>
            </a:r>
          </a:p>
        </p:txBody>
      </p:sp>
      <p:pic>
        <p:nvPicPr>
          <p:cNvPr id="44" name="bullet">
            <a:extLst>
              <a:ext uri="{FF2B5EF4-FFF2-40B4-BE49-F238E27FC236}">
                <a16:creationId xmlns:a16="http://schemas.microsoft.com/office/drawing/2014/main" id="{988BA2CF-C1DA-4D4C-9AEB-E94EA1271F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99" y="2424804"/>
            <a:ext cx="117692" cy="122400"/>
          </a:xfrm>
          <a:prstGeom prst="rect">
            <a:avLst/>
          </a:prstGeom>
        </p:spPr>
      </p:pic>
      <p:pic>
        <p:nvPicPr>
          <p:cNvPr id="45" name="bullet2">
            <a:extLst>
              <a:ext uri="{FF2B5EF4-FFF2-40B4-BE49-F238E27FC236}">
                <a16:creationId xmlns:a16="http://schemas.microsoft.com/office/drawing/2014/main" id="{EB37E12B-53B8-4D49-8C61-559861BE40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99" y="3842803"/>
            <a:ext cx="117692" cy="1224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32C637C-5E0E-4D24-AB50-F8B1A85DA92E}"/>
              </a:ext>
            </a:extLst>
          </p:cNvPr>
          <p:cNvSpPr txBox="1"/>
          <p:nvPr/>
        </p:nvSpPr>
        <p:spPr>
          <a:xfrm>
            <a:off x="767042" y="1441092"/>
            <a:ext cx="3518076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Prioritization based on:</a:t>
            </a:r>
          </a:p>
        </p:txBody>
      </p:sp>
      <p:sp>
        <p:nvSpPr>
          <p:cNvPr id="29" name="interpretation workshop">
            <a:extLst>
              <a:ext uri="{FF2B5EF4-FFF2-40B4-BE49-F238E27FC236}">
                <a16:creationId xmlns:a16="http://schemas.microsoft.com/office/drawing/2014/main" id="{FAB7BE8F-F899-4173-AC24-586028915DD6}"/>
              </a:ext>
            </a:extLst>
          </p:cNvPr>
          <p:cNvSpPr/>
          <p:nvPr/>
        </p:nvSpPr>
        <p:spPr>
          <a:xfrm>
            <a:off x="8867289" y="1209332"/>
            <a:ext cx="2712513" cy="1745426"/>
          </a:xfrm>
          <a:prstGeom prst="rect">
            <a:avLst/>
          </a:prstGeom>
          <a:solidFill>
            <a:srgbClr val="C7DDF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4000" tIns="274320" rIns="144000" bIns="274320" numCol="1" spcCol="1270" anchor="ctr" anchorCtr="0">
            <a:noAutofit/>
          </a:bodyPr>
          <a:lstStyle/>
          <a:p>
            <a:pPr algn="ctr" defTabSz="2266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Interpretation workshop(s)</a:t>
            </a:r>
            <a:endParaRPr lang="en-GB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AF844135-6F2E-4621-B9D8-DBDD58536875}"/>
              </a:ext>
            </a:extLst>
          </p:cNvPr>
          <p:cNvSpPr/>
          <p:nvPr/>
        </p:nvSpPr>
        <p:spPr>
          <a:xfrm>
            <a:off x="8059686" y="1209332"/>
            <a:ext cx="436862" cy="1752285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44418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1" grpId="0"/>
      <p:bldP spid="32" grpId="0"/>
      <p:bldP spid="33" grpId="0"/>
      <p:bldP spid="36" grpId="0" animBg="1"/>
      <p:bldP spid="27" grpId="0" animBg="1"/>
      <p:bldP spid="42" grpId="0"/>
      <p:bldP spid="43" grpId="0"/>
      <p:bldP spid="46" grpId="0"/>
      <p:bldP spid="29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2073369" cy="611122"/>
            <a:chOff x="-1235" y="-815"/>
            <a:chExt cx="12073369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49" y="21482"/>
              <a:ext cx="113379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dirty="0">
                  <a:solidFill>
                    <a:srgbClr val="595959"/>
                  </a:solidFill>
                </a:rPr>
                <a:t>HHFA final report</a:t>
              </a:r>
              <a:endParaRPr lang="en-GB" sz="3200" dirty="0">
                <a:solidFill>
                  <a:srgbClr val="595959"/>
                </a:solidFill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9D954AB-7754-4D64-A2E1-CE982AE19A2E}"/>
              </a:ext>
            </a:extLst>
          </p:cNvPr>
          <p:cNvSpPr txBox="1"/>
          <p:nvPr/>
        </p:nvSpPr>
        <p:spPr>
          <a:xfrm>
            <a:off x="609456" y="5406596"/>
            <a:ext cx="10973087" cy="917459"/>
          </a:xfrm>
          <a:prstGeom prst="rect">
            <a:avLst/>
          </a:prstGeom>
          <a:solidFill>
            <a:srgbClr val="31B09C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/>
              <a:t>The HHFA final report is the key HHFA communication product.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387530-0CBD-48BF-871D-32354B8ADD24}"/>
              </a:ext>
            </a:extLst>
          </p:cNvPr>
          <p:cNvSpPr/>
          <p:nvPr/>
        </p:nvSpPr>
        <p:spPr>
          <a:xfrm>
            <a:off x="536770" y="5406596"/>
            <a:ext cx="80255" cy="917459"/>
          </a:xfrm>
          <a:prstGeom prst="rect">
            <a:avLst/>
          </a:prstGeom>
          <a:solidFill>
            <a:srgbClr val="1B95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C35690A2-C0C3-49A4-8809-6F975B6235F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2" t="1830" r="5666" b="2259"/>
          <a:stretch/>
        </p:blipFill>
        <p:spPr bwMode="auto">
          <a:xfrm>
            <a:off x="4489939" y="785445"/>
            <a:ext cx="3212123" cy="447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046806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11AC6F6-0412-1FFB-7A29-DE1C4E7D7179}"/>
              </a:ext>
            </a:extLst>
          </p:cNvPr>
          <p:cNvSpPr txBox="1"/>
          <p:nvPr/>
        </p:nvSpPr>
        <p:spPr>
          <a:xfrm>
            <a:off x="681999" y="5062846"/>
            <a:ext cx="10973087" cy="1343253"/>
          </a:xfrm>
          <a:prstGeom prst="rect">
            <a:avLst/>
          </a:prstGeom>
          <a:solidFill>
            <a:srgbClr val="31B09C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/>
              <a:t>It is important to make all the HHFA findings available, and also to present them in user-friendly ways.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CA480A-C7FC-533E-5087-2871C944B373}"/>
              </a:ext>
            </a:extLst>
          </p:cNvPr>
          <p:cNvSpPr/>
          <p:nvPr/>
        </p:nvSpPr>
        <p:spPr>
          <a:xfrm>
            <a:off x="609313" y="5062846"/>
            <a:ext cx="80255" cy="1343253"/>
          </a:xfrm>
          <a:prstGeom prst="rect">
            <a:avLst/>
          </a:prstGeom>
          <a:solidFill>
            <a:srgbClr val="1B95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30BB48A-AA80-F70A-80B7-00061DF7CF2F}"/>
              </a:ext>
            </a:extLst>
          </p:cNvPr>
          <p:cNvSpPr/>
          <p:nvPr/>
        </p:nvSpPr>
        <p:spPr>
          <a:xfrm>
            <a:off x="609313" y="5071533"/>
            <a:ext cx="80255" cy="1343253"/>
          </a:xfrm>
          <a:prstGeom prst="rect">
            <a:avLst/>
          </a:prstGeom>
          <a:solidFill>
            <a:srgbClr val="1B95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0754959" cy="611122"/>
            <a:chOff x="-1235" y="-815"/>
            <a:chExt cx="10754959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49" y="21482"/>
              <a:ext cx="1001957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HHFA final report 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3201299-3A6E-D1FC-C695-527B5C736808}"/>
              </a:ext>
            </a:extLst>
          </p:cNvPr>
          <p:cNvGrpSpPr/>
          <p:nvPr/>
        </p:nvGrpSpPr>
        <p:grpSpPr>
          <a:xfrm>
            <a:off x="4296000" y="1097281"/>
            <a:ext cx="3600000" cy="3600000"/>
            <a:chOff x="6282459" y="2081777"/>
            <a:chExt cx="2399666" cy="2399666"/>
          </a:xfrm>
        </p:grpSpPr>
        <p:sp>
          <p:nvSpPr>
            <p:cNvPr id="7" name="circle">
              <a:extLst>
                <a:ext uri="{FF2B5EF4-FFF2-40B4-BE49-F238E27FC236}">
                  <a16:creationId xmlns:a16="http://schemas.microsoft.com/office/drawing/2014/main" id="{FF4875D7-107D-2511-7CE6-092AF3024B25}"/>
                </a:ext>
              </a:extLst>
            </p:cNvPr>
            <p:cNvSpPr/>
            <p:nvPr/>
          </p:nvSpPr>
          <p:spPr>
            <a:xfrm>
              <a:off x="6282459" y="2081777"/>
              <a:ext cx="2399666" cy="2399666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8" name="healthcare facility">
              <a:extLst>
                <a:ext uri="{FF2B5EF4-FFF2-40B4-BE49-F238E27FC236}">
                  <a16:creationId xmlns:a16="http://schemas.microsoft.com/office/drawing/2014/main" id="{91321D65-A019-F08B-490C-B2A480E5A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73572" y="2434003"/>
              <a:ext cx="1217440" cy="1695215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18229008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5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28D33CA-7C12-9AB2-195D-E5684DB35166}"/>
              </a:ext>
            </a:extLst>
          </p:cNvPr>
          <p:cNvCxnSpPr>
            <a:cxnSpLocks/>
          </p:cNvCxnSpPr>
          <p:nvPr/>
        </p:nvCxnSpPr>
        <p:spPr>
          <a:xfrm>
            <a:off x="6071939" y="1801756"/>
            <a:ext cx="2350854" cy="1732717"/>
          </a:xfrm>
          <a:prstGeom prst="straightConnector1">
            <a:avLst/>
          </a:prstGeom>
          <a:ln w="28575">
            <a:solidFill>
              <a:srgbClr val="4472C4">
                <a:alpha val="75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B713B609-9DC4-730D-F4AC-889EAE557C05}"/>
              </a:ext>
            </a:extLst>
          </p:cNvPr>
          <p:cNvSpPr/>
          <p:nvPr/>
        </p:nvSpPr>
        <p:spPr>
          <a:xfrm>
            <a:off x="1681410" y="3717255"/>
            <a:ext cx="2880000" cy="1172797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4680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key messages 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7168DCE-659A-EE82-8425-63272BE50815}"/>
              </a:ext>
            </a:extLst>
          </p:cNvPr>
          <p:cNvSpPr/>
          <p:nvPr/>
        </p:nvSpPr>
        <p:spPr>
          <a:xfrm>
            <a:off x="7630591" y="3717255"/>
            <a:ext cx="2880000" cy="1172797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4680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key tables / graphs 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B75F29A-823C-9E00-F99F-1BED97C7DDFB}"/>
              </a:ext>
            </a:extLst>
          </p:cNvPr>
          <p:cNvCxnSpPr>
            <a:cxnSpLocks/>
          </p:cNvCxnSpPr>
          <p:nvPr/>
        </p:nvCxnSpPr>
        <p:spPr>
          <a:xfrm flipH="1">
            <a:off x="3481410" y="1801756"/>
            <a:ext cx="2590529" cy="1732717"/>
          </a:xfrm>
          <a:prstGeom prst="straightConnector1">
            <a:avLst/>
          </a:prstGeom>
          <a:ln w="28575">
            <a:solidFill>
              <a:srgbClr val="4472C4">
                <a:alpha val="7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45F41FD7-174F-D6BA-1423-67ED13488787}"/>
              </a:ext>
            </a:extLst>
          </p:cNvPr>
          <p:cNvSpPr/>
          <p:nvPr/>
        </p:nvSpPr>
        <p:spPr>
          <a:xfrm>
            <a:off x="4656000" y="3717255"/>
            <a:ext cx="2880000" cy="1172797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4680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detailed key messages per section 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7" name="cover">
            <a:extLst>
              <a:ext uri="{FF2B5EF4-FFF2-40B4-BE49-F238E27FC236}">
                <a16:creationId xmlns:a16="http://schemas.microsoft.com/office/drawing/2014/main" id="{5D28EDB9-036B-77E4-9FFB-AF318310E1F2}"/>
              </a:ext>
            </a:extLst>
          </p:cNvPr>
          <p:cNvSpPr/>
          <p:nvPr/>
        </p:nvSpPr>
        <p:spPr>
          <a:xfrm>
            <a:off x="1321410" y="914499"/>
            <a:ext cx="10168225" cy="397555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1AC6F6-0412-1FFB-7A29-DE1C4E7D7179}"/>
              </a:ext>
            </a:extLst>
          </p:cNvPr>
          <p:cNvSpPr txBox="1"/>
          <p:nvPr/>
        </p:nvSpPr>
        <p:spPr>
          <a:xfrm>
            <a:off x="681999" y="5062846"/>
            <a:ext cx="10973087" cy="1343253"/>
          </a:xfrm>
          <a:prstGeom prst="rect">
            <a:avLst/>
          </a:prstGeom>
          <a:solidFill>
            <a:srgbClr val="31B09C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/>
              <a:t>It is important to make all the HHFA findings available, and also to present them in user-friendly ways.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CA480A-C7FC-533E-5087-2871C944B373}"/>
              </a:ext>
            </a:extLst>
          </p:cNvPr>
          <p:cNvSpPr/>
          <p:nvPr/>
        </p:nvSpPr>
        <p:spPr>
          <a:xfrm>
            <a:off x="609313" y="5062846"/>
            <a:ext cx="80255" cy="1343253"/>
          </a:xfrm>
          <a:prstGeom prst="rect">
            <a:avLst/>
          </a:prstGeom>
          <a:solidFill>
            <a:srgbClr val="1B95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30BB48A-AA80-F70A-80B7-00061DF7CF2F}"/>
              </a:ext>
            </a:extLst>
          </p:cNvPr>
          <p:cNvSpPr/>
          <p:nvPr/>
        </p:nvSpPr>
        <p:spPr>
          <a:xfrm>
            <a:off x="609313" y="5071533"/>
            <a:ext cx="80255" cy="1343253"/>
          </a:xfrm>
          <a:prstGeom prst="rect">
            <a:avLst/>
          </a:prstGeom>
          <a:solidFill>
            <a:srgbClr val="1B95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0754959" cy="611122"/>
            <a:chOff x="-1235" y="-815"/>
            <a:chExt cx="10754959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49" y="21482"/>
              <a:ext cx="1001957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HHFA final report 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C62A094-772E-E389-9C34-0271DE577FD6}"/>
              </a:ext>
            </a:extLst>
          </p:cNvPr>
          <p:cNvCxnSpPr>
            <a:cxnSpLocks/>
          </p:cNvCxnSpPr>
          <p:nvPr/>
        </p:nvCxnSpPr>
        <p:spPr>
          <a:xfrm>
            <a:off x="6071939" y="1801756"/>
            <a:ext cx="0" cy="1732717"/>
          </a:xfrm>
          <a:prstGeom prst="straightConnector1">
            <a:avLst/>
          </a:prstGeom>
          <a:ln w="28575">
            <a:solidFill>
              <a:srgbClr val="4472C4">
                <a:alpha val="75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B3201299-3A6E-D1FC-C695-527B5C736808}"/>
              </a:ext>
            </a:extLst>
          </p:cNvPr>
          <p:cNvGrpSpPr/>
          <p:nvPr/>
        </p:nvGrpSpPr>
        <p:grpSpPr>
          <a:xfrm>
            <a:off x="4296000" y="1097281"/>
            <a:ext cx="3600000" cy="3600000"/>
            <a:chOff x="6282459" y="2081777"/>
            <a:chExt cx="2399666" cy="2399666"/>
          </a:xfrm>
        </p:grpSpPr>
        <p:sp>
          <p:nvSpPr>
            <p:cNvPr id="7" name="circle">
              <a:extLst>
                <a:ext uri="{FF2B5EF4-FFF2-40B4-BE49-F238E27FC236}">
                  <a16:creationId xmlns:a16="http://schemas.microsoft.com/office/drawing/2014/main" id="{FF4875D7-107D-2511-7CE6-092AF3024B25}"/>
                </a:ext>
              </a:extLst>
            </p:cNvPr>
            <p:cNvSpPr/>
            <p:nvPr/>
          </p:nvSpPr>
          <p:spPr>
            <a:xfrm>
              <a:off x="6282459" y="2081777"/>
              <a:ext cx="2399666" cy="2399666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8" name="healthcare facility">
              <a:extLst>
                <a:ext uri="{FF2B5EF4-FFF2-40B4-BE49-F238E27FC236}">
                  <a16:creationId xmlns:a16="http://schemas.microsoft.com/office/drawing/2014/main" id="{91321D65-A019-F08B-490C-B2A480E5A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73572" y="2434003"/>
              <a:ext cx="1217440" cy="1695215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4378427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64" presetClass="path" presetSubtype="0" accel="50000" decel="5000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-3.7037E-6 L 0 -0.16064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03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9" grpId="0" animBg="1"/>
      <p:bldP spid="68" grpId="0" animBg="1"/>
      <p:bldP spid="9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28D33CA-7C12-9AB2-195D-E5684DB35166}"/>
              </a:ext>
            </a:extLst>
          </p:cNvPr>
          <p:cNvCxnSpPr>
            <a:cxnSpLocks/>
          </p:cNvCxnSpPr>
          <p:nvPr/>
        </p:nvCxnSpPr>
        <p:spPr>
          <a:xfrm>
            <a:off x="6071939" y="1801756"/>
            <a:ext cx="2350854" cy="1732717"/>
          </a:xfrm>
          <a:prstGeom prst="straightConnector1">
            <a:avLst/>
          </a:prstGeom>
          <a:ln w="28575">
            <a:solidFill>
              <a:srgbClr val="4472C4">
                <a:alpha val="75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B713B609-9DC4-730D-F4AC-889EAE557C05}"/>
              </a:ext>
            </a:extLst>
          </p:cNvPr>
          <p:cNvSpPr/>
          <p:nvPr/>
        </p:nvSpPr>
        <p:spPr>
          <a:xfrm>
            <a:off x="1681410" y="3717255"/>
            <a:ext cx="2880000" cy="1172797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4680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key messages 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7168DCE-659A-EE82-8425-63272BE50815}"/>
              </a:ext>
            </a:extLst>
          </p:cNvPr>
          <p:cNvSpPr/>
          <p:nvPr/>
        </p:nvSpPr>
        <p:spPr>
          <a:xfrm>
            <a:off x="7630591" y="3717255"/>
            <a:ext cx="2880000" cy="1172797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4680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key tables/graphs 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B75F29A-823C-9E00-F99F-1BED97C7DDFB}"/>
              </a:ext>
            </a:extLst>
          </p:cNvPr>
          <p:cNvCxnSpPr>
            <a:cxnSpLocks/>
          </p:cNvCxnSpPr>
          <p:nvPr/>
        </p:nvCxnSpPr>
        <p:spPr>
          <a:xfrm flipH="1">
            <a:off x="3481410" y="1801756"/>
            <a:ext cx="2590529" cy="1732717"/>
          </a:xfrm>
          <a:prstGeom prst="straightConnector1">
            <a:avLst/>
          </a:prstGeom>
          <a:ln w="28575">
            <a:solidFill>
              <a:srgbClr val="4472C4">
                <a:alpha val="7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45F41FD7-174F-D6BA-1423-67ED13488787}"/>
              </a:ext>
            </a:extLst>
          </p:cNvPr>
          <p:cNvSpPr/>
          <p:nvPr/>
        </p:nvSpPr>
        <p:spPr>
          <a:xfrm>
            <a:off x="4656000" y="3717255"/>
            <a:ext cx="2880000" cy="1172797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4680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detailed key messages per section 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1AC6F6-0412-1FFB-7A29-DE1C4E7D7179}"/>
              </a:ext>
            </a:extLst>
          </p:cNvPr>
          <p:cNvSpPr txBox="1"/>
          <p:nvPr/>
        </p:nvSpPr>
        <p:spPr>
          <a:xfrm>
            <a:off x="681999" y="5062846"/>
            <a:ext cx="10973087" cy="1343253"/>
          </a:xfrm>
          <a:prstGeom prst="rect">
            <a:avLst/>
          </a:prstGeom>
          <a:solidFill>
            <a:srgbClr val="31B09C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/>
              <a:t>It is important to make all the HHFA findings available, and also to present them in user-friendly ways.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CA480A-C7FC-533E-5087-2871C944B373}"/>
              </a:ext>
            </a:extLst>
          </p:cNvPr>
          <p:cNvSpPr/>
          <p:nvPr/>
        </p:nvSpPr>
        <p:spPr>
          <a:xfrm>
            <a:off x="609313" y="5062846"/>
            <a:ext cx="80255" cy="1343253"/>
          </a:xfrm>
          <a:prstGeom prst="rect">
            <a:avLst/>
          </a:prstGeom>
          <a:solidFill>
            <a:srgbClr val="1B95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30BB48A-AA80-F70A-80B7-00061DF7CF2F}"/>
              </a:ext>
            </a:extLst>
          </p:cNvPr>
          <p:cNvSpPr/>
          <p:nvPr/>
        </p:nvSpPr>
        <p:spPr>
          <a:xfrm>
            <a:off x="609313" y="5071533"/>
            <a:ext cx="80255" cy="1343253"/>
          </a:xfrm>
          <a:prstGeom prst="rect">
            <a:avLst/>
          </a:prstGeom>
          <a:solidFill>
            <a:srgbClr val="1B95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0754959" cy="611122"/>
            <a:chOff x="-1235" y="-815"/>
            <a:chExt cx="10754959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49" y="21482"/>
              <a:ext cx="1001957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HHFA final report 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C62A094-772E-E389-9C34-0271DE577FD6}"/>
              </a:ext>
            </a:extLst>
          </p:cNvPr>
          <p:cNvCxnSpPr>
            <a:cxnSpLocks/>
          </p:cNvCxnSpPr>
          <p:nvPr/>
        </p:nvCxnSpPr>
        <p:spPr>
          <a:xfrm>
            <a:off x="6071939" y="1801756"/>
            <a:ext cx="0" cy="1732717"/>
          </a:xfrm>
          <a:prstGeom prst="straightConnector1">
            <a:avLst/>
          </a:prstGeom>
          <a:ln w="28575">
            <a:solidFill>
              <a:srgbClr val="4472C4">
                <a:alpha val="75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ver2">
            <a:extLst>
              <a:ext uri="{FF2B5EF4-FFF2-40B4-BE49-F238E27FC236}">
                <a16:creationId xmlns:a16="http://schemas.microsoft.com/office/drawing/2014/main" id="{2A9E05DF-55A9-42CA-948D-8D577C0BE99F}"/>
              </a:ext>
            </a:extLst>
          </p:cNvPr>
          <p:cNvSpPr/>
          <p:nvPr/>
        </p:nvSpPr>
        <p:spPr>
          <a:xfrm>
            <a:off x="452839" y="4969072"/>
            <a:ext cx="11238199" cy="1530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EA3931-DE93-490E-BA19-20D130B40873}"/>
              </a:ext>
            </a:extLst>
          </p:cNvPr>
          <p:cNvSpPr/>
          <p:nvPr/>
        </p:nvSpPr>
        <p:spPr>
          <a:xfrm>
            <a:off x="1681410" y="5032919"/>
            <a:ext cx="8829181" cy="1172797"/>
          </a:xfrm>
          <a:prstGeom prst="rect">
            <a:avLst/>
          </a:prstGeom>
          <a:solidFill>
            <a:srgbClr val="C7DDF1"/>
          </a:solidFill>
        </p:spPr>
        <p:txBody>
          <a:bodyPr vert="horz" wrap="square" lIns="91440" tIns="4680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Data annex: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full set of tables and graphs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CCF71B0-356B-458F-B97D-AAA1781295C5}"/>
              </a:ext>
            </a:extLst>
          </p:cNvPr>
          <p:cNvGrpSpPr>
            <a:grpSpLocks noChangeAspect="1"/>
          </p:cNvGrpSpPr>
          <p:nvPr/>
        </p:nvGrpSpPr>
        <p:grpSpPr>
          <a:xfrm>
            <a:off x="5198216" y="895008"/>
            <a:ext cx="1800000" cy="1800000"/>
            <a:chOff x="6282459" y="2081777"/>
            <a:chExt cx="2399666" cy="2399666"/>
          </a:xfrm>
        </p:grpSpPr>
        <p:sp>
          <p:nvSpPr>
            <p:cNvPr id="25" name="circle">
              <a:extLst>
                <a:ext uri="{FF2B5EF4-FFF2-40B4-BE49-F238E27FC236}">
                  <a16:creationId xmlns:a16="http://schemas.microsoft.com/office/drawing/2014/main" id="{9A104BF0-F187-4D97-A0FA-C5B4D39355FD}"/>
                </a:ext>
              </a:extLst>
            </p:cNvPr>
            <p:cNvSpPr/>
            <p:nvPr/>
          </p:nvSpPr>
          <p:spPr>
            <a:xfrm>
              <a:off x="6282459" y="2081777"/>
              <a:ext cx="2399666" cy="2399666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26" name="healthcare facility">
              <a:extLst>
                <a:ext uri="{FF2B5EF4-FFF2-40B4-BE49-F238E27FC236}">
                  <a16:creationId xmlns:a16="http://schemas.microsoft.com/office/drawing/2014/main" id="{8B9FAE2A-7D25-4680-8C5A-C01AA2C6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73572" y="2434003"/>
              <a:ext cx="1217440" cy="1695215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3467447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g03">
            <a:extLst>
              <a:ext uri="{FF2B5EF4-FFF2-40B4-BE49-F238E27FC236}">
                <a16:creationId xmlns:a16="http://schemas.microsoft.com/office/drawing/2014/main" id="{1273C8A9-2C33-4BD2-A7CC-7E6BF35A1324}"/>
              </a:ext>
            </a:extLst>
          </p:cNvPr>
          <p:cNvSpPr/>
          <p:nvPr/>
        </p:nvSpPr>
        <p:spPr>
          <a:xfrm>
            <a:off x="8344649" y="745200"/>
            <a:ext cx="3510000" cy="2412000"/>
          </a:xfrm>
          <a:prstGeom prst="rect">
            <a:avLst/>
          </a:prstGeom>
          <a:solidFill>
            <a:srgbClr val="D8F0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bg02">
            <a:extLst>
              <a:ext uri="{FF2B5EF4-FFF2-40B4-BE49-F238E27FC236}">
                <a16:creationId xmlns:a16="http://schemas.microsoft.com/office/drawing/2014/main" id="{12E73BE4-2292-438E-A000-A3247A7FA89E}"/>
              </a:ext>
            </a:extLst>
          </p:cNvPr>
          <p:cNvSpPr/>
          <p:nvPr/>
        </p:nvSpPr>
        <p:spPr>
          <a:xfrm>
            <a:off x="4593933" y="745200"/>
            <a:ext cx="3510000" cy="4233200"/>
          </a:xfrm>
          <a:prstGeom prst="rect">
            <a:avLst/>
          </a:prstGeom>
          <a:solidFill>
            <a:srgbClr val="D4E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bg01">
            <a:extLst>
              <a:ext uri="{FF2B5EF4-FFF2-40B4-BE49-F238E27FC236}">
                <a16:creationId xmlns:a16="http://schemas.microsoft.com/office/drawing/2014/main" id="{46026D81-F92E-46CD-8FF1-DF090ABB4EE9}"/>
              </a:ext>
            </a:extLst>
          </p:cNvPr>
          <p:cNvSpPr/>
          <p:nvPr/>
        </p:nvSpPr>
        <p:spPr>
          <a:xfrm>
            <a:off x="843217" y="743734"/>
            <a:ext cx="3510000" cy="2430000"/>
          </a:xfrm>
          <a:prstGeom prst="rect">
            <a:avLst/>
          </a:prstGeom>
          <a:solidFill>
            <a:srgbClr val="D8F0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2073369" cy="611122"/>
            <a:chOff x="-1235" y="-815"/>
            <a:chExt cx="12073369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49" y="21482"/>
              <a:ext cx="113379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HHFA final report: Structure 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C0BAD8A-C2AA-4BBC-9869-C3D63615BE74}"/>
              </a:ext>
            </a:extLst>
          </p:cNvPr>
          <p:cNvGrpSpPr/>
          <p:nvPr/>
        </p:nvGrpSpPr>
        <p:grpSpPr>
          <a:xfrm>
            <a:off x="888715" y="796416"/>
            <a:ext cx="3420000" cy="549879"/>
            <a:chOff x="152819" y="2142000"/>
            <a:chExt cx="7331076" cy="1178716"/>
          </a:xfrm>
        </p:grpSpPr>
        <p:sp>
          <p:nvSpPr>
            <p:cNvPr id="6" name="grid1">
              <a:extLst>
                <a:ext uri="{FF2B5EF4-FFF2-40B4-BE49-F238E27FC236}">
                  <a16:creationId xmlns:a16="http://schemas.microsoft.com/office/drawing/2014/main" id="{C47E4E3E-353C-491C-B035-E1FC38765DF6}"/>
                </a:ext>
              </a:extLst>
            </p:cNvPr>
            <p:cNvSpPr txBox="1"/>
            <p:nvPr/>
          </p:nvSpPr>
          <p:spPr>
            <a:xfrm>
              <a:off x="152819" y="2142000"/>
              <a:ext cx="7331076" cy="1178716"/>
            </a:xfrm>
            <a:prstGeom prst="rect">
              <a:avLst/>
            </a:prstGeom>
            <a:solidFill>
              <a:srgbClr val="CBEBE6"/>
            </a:solidFill>
          </p:spPr>
          <p:txBody>
            <a:bodyPr vert="horz" wrap="square" lIns="91440" tIns="900000" rIns="91440" bIns="45720" rtlCol="0" anchor="ctr">
              <a:noAutofit/>
            </a:bodyPr>
            <a:lstStyle>
              <a:lvl1pPr algn="r">
                <a:lnSpc>
                  <a:spcPct val="90000"/>
                </a:lnSpc>
                <a:spcBef>
                  <a:spcPct val="0"/>
                </a:spcBef>
                <a:buNone/>
                <a:defRPr sz="44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quest type 1">
              <a:extLst>
                <a:ext uri="{FF2B5EF4-FFF2-40B4-BE49-F238E27FC236}">
                  <a16:creationId xmlns:a16="http://schemas.microsoft.com/office/drawing/2014/main" id="{CED495B2-1866-45C1-8F3A-57B7AC10D458}"/>
                </a:ext>
              </a:extLst>
            </p:cNvPr>
            <p:cNvSpPr/>
            <p:nvPr/>
          </p:nvSpPr>
          <p:spPr>
            <a:xfrm>
              <a:off x="382856" y="2366281"/>
              <a:ext cx="730800" cy="730153"/>
            </a:xfrm>
            <a:prstGeom prst="rect">
              <a:avLst/>
            </a:prstGeom>
            <a:solidFill>
              <a:srgbClr val="98D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595959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21F9FD4-527C-4EA2-93AD-EC72E38BE32A}"/>
              </a:ext>
            </a:extLst>
          </p:cNvPr>
          <p:cNvSpPr txBox="1"/>
          <p:nvPr/>
        </p:nvSpPr>
        <p:spPr>
          <a:xfrm>
            <a:off x="1444266" y="840522"/>
            <a:ext cx="24580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Front page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54A4415-A586-40E4-9217-84FF988D5E3F}"/>
              </a:ext>
            </a:extLst>
          </p:cNvPr>
          <p:cNvGrpSpPr/>
          <p:nvPr/>
        </p:nvGrpSpPr>
        <p:grpSpPr>
          <a:xfrm>
            <a:off x="888715" y="1390401"/>
            <a:ext cx="3420000" cy="549879"/>
            <a:chOff x="152819" y="2142000"/>
            <a:chExt cx="7331076" cy="1178716"/>
          </a:xfrm>
        </p:grpSpPr>
        <p:sp>
          <p:nvSpPr>
            <p:cNvPr id="10" name="grid1">
              <a:extLst>
                <a:ext uri="{FF2B5EF4-FFF2-40B4-BE49-F238E27FC236}">
                  <a16:creationId xmlns:a16="http://schemas.microsoft.com/office/drawing/2014/main" id="{38B70F58-4278-4D6E-9A67-0DCA756D6D35}"/>
                </a:ext>
              </a:extLst>
            </p:cNvPr>
            <p:cNvSpPr txBox="1"/>
            <p:nvPr/>
          </p:nvSpPr>
          <p:spPr>
            <a:xfrm>
              <a:off x="152819" y="2142000"/>
              <a:ext cx="7331076" cy="1178716"/>
            </a:xfrm>
            <a:prstGeom prst="rect">
              <a:avLst/>
            </a:prstGeom>
            <a:solidFill>
              <a:srgbClr val="CBEBE6"/>
            </a:solidFill>
          </p:spPr>
          <p:txBody>
            <a:bodyPr vert="horz" wrap="square" lIns="91440" tIns="900000" rIns="91440" bIns="45720" rtlCol="0" anchor="ctr">
              <a:noAutofit/>
            </a:bodyPr>
            <a:lstStyle>
              <a:lvl1pPr algn="r">
                <a:lnSpc>
                  <a:spcPct val="90000"/>
                </a:lnSpc>
                <a:spcBef>
                  <a:spcPct val="0"/>
                </a:spcBef>
                <a:buNone/>
                <a:defRPr sz="44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" name="quest type 1">
              <a:extLst>
                <a:ext uri="{FF2B5EF4-FFF2-40B4-BE49-F238E27FC236}">
                  <a16:creationId xmlns:a16="http://schemas.microsoft.com/office/drawing/2014/main" id="{9D35B5CE-2391-42A3-8A49-7E50BDEEDFE1}"/>
                </a:ext>
              </a:extLst>
            </p:cNvPr>
            <p:cNvSpPr/>
            <p:nvPr/>
          </p:nvSpPr>
          <p:spPr>
            <a:xfrm>
              <a:off x="382856" y="2366281"/>
              <a:ext cx="730800" cy="730153"/>
            </a:xfrm>
            <a:prstGeom prst="rect">
              <a:avLst/>
            </a:prstGeom>
            <a:solidFill>
              <a:srgbClr val="98D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595959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BA603F8-C62E-4875-B07B-99FA51BC6A38}"/>
              </a:ext>
            </a:extLst>
          </p:cNvPr>
          <p:cNvSpPr txBox="1"/>
          <p:nvPr/>
        </p:nvSpPr>
        <p:spPr>
          <a:xfrm>
            <a:off x="1444266" y="1434507"/>
            <a:ext cx="1772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Foreword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6460E2-8814-4625-82BF-6CAF47A9761C}"/>
              </a:ext>
            </a:extLst>
          </p:cNvPr>
          <p:cNvGrpSpPr/>
          <p:nvPr/>
        </p:nvGrpSpPr>
        <p:grpSpPr>
          <a:xfrm>
            <a:off x="888715" y="1984386"/>
            <a:ext cx="3420000" cy="549879"/>
            <a:chOff x="152819" y="2142000"/>
            <a:chExt cx="7331076" cy="1178716"/>
          </a:xfrm>
        </p:grpSpPr>
        <p:sp>
          <p:nvSpPr>
            <p:cNvPr id="14" name="grid1">
              <a:extLst>
                <a:ext uri="{FF2B5EF4-FFF2-40B4-BE49-F238E27FC236}">
                  <a16:creationId xmlns:a16="http://schemas.microsoft.com/office/drawing/2014/main" id="{5811A43D-944D-4C45-99F7-9863DB326C61}"/>
                </a:ext>
              </a:extLst>
            </p:cNvPr>
            <p:cNvSpPr txBox="1"/>
            <p:nvPr/>
          </p:nvSpPr>
          <p:spPr>
            <a:xfrm>
              <a:off x="152819" y="2142000"/>
              <a:ext cx="7331076" cy="1178716"/>
            </a:xfrm>
            <a:prstGeom prst="rect">
              <a:avLst/>
            </a:prstGeom>
            <a:solidFill>
              <a:srgbClr val="CBEBE6"/>
            </a:solidFill>
          </p:spPr>
          <p:txBody>
            <a:bodyPr vert="horz" wrap="square" lIns="91440" tIns="900000" rIns="91440" bIns="45720" rtlCol="0" anchor="ctr">
              <a:noAutofit/>
            </a:bodyPr>
            <a:lstStyle>
              <a:lvl1pPr algn="r">
                <a:lnSpc>
                  <a:spcPct val="90000"/>
                </a:lnSpc>
                <a:spcBef>
                  <a:spcPct val="0"/>
                </a:spcBef>
                <a:buNone/>
                <a:defRPr sz="44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" name="quest type 1">
              <a:extLst>
                <a:ext uri="{FF2B5EF4-FFF2-40B4-BE49-F238E27FC236}">
                  <a16:creationId xmlns:a16="http://schemas.microsoft.com/office/drawing/2014/main" id="{B466F2F5-52D1-4FA3-9977-CCA05A335E43}"/>
                </a:ext>
              </a:extLst>
            </p:cNvPr>
            <p:cNvSpPr/>
            <p:nvPr/>
          </p:nvSpPr>
          <p:spPr>
            <a:xfrm>
              <a:off x="382856" y="2366281"/>
              <a:ext cx="730800" cy="730153"/>
            </a:xfrm>
            <a:prstGeom prst="rect">
              <a:avLst/>
            </a:prstGeom>
            <a:solidFill>
              <a:srgbClr val="98D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595959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C857667-0C29-4C57-AFB6-59CFF95D9DCC}"/>
              </a:ext>
            </a:extLst>
          </p:cNvPr>
          <p:cNvSpPr txBox="1"/>
          <p:nvPr/>
        </p:nvSpPr>
        <p:spPr>
          <a:xfrm>
            <a:off x="1444266" y="2028492"/>
            <a:ext cx="15032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E30D249-2E48-48B5-9528-37B36DF1AB44}"/>
              </a:ext>
            </a:extLst>
          </p:cNvPr>
          <p:cNvGrpSpPr/>
          <p:nvPr/>
        </p:nvGrpSpPr>
        <p:grpSpPr>
          <a:xfrm>
            <a:off x="888715" y="2578371"/>
            <a:ext cx="3420000" cy="549879"/>
            <a:chOff x="152819" y="2142000"/>
            <a:chExt cx="7331076" cy="1178716"/>
          </a:xfrm>
        </p:grpSpPr>
        <p:sp>
          <p:nvSpPr>
            <p:cNvPr id="18" name="grid1">
              <a:extLst>
                <a:ext uri="{FF2B5EF4-FFF2-40B4-BE49-F238E27FC236}">
                  <a16:creationId xmlns:a16="http://schemas.microsoft.com/office/drawing/2014/main" id="{AD196A7D-2A7D-48F1-983D-E8413A36E6C8}"/>
                </a:ext>
              </a:extLst>
            </p:cNvPr>
            <p:cNvSpPr txBox="1"/>
            <p:nvPr/>
          </p:nvSpPr>
          <p:spPr>
            <a:xfrm>
              <a:off x="152819" y="2142000"/>
              <a:ext cx="7331076" cy="1178716"/>
            </a:xfrm>
            <a:prstGeom prst="rect">
              <a:avLst/>
            </a:prstGeom>
            <a:solidFill>
              <a:srgbClr val="CBEBE6"/>
            </a:solidFill>
          </p:spPr>
          <p:txBody>
            <a:bodyPr vert="horz" wrap="square" lIns="91440" tIns="900000" rIns="91440" bIns="45720" rtlCol="0" anchor="ctr">
              <a:noAutofit/>
            </a:bodyPr>
            <a:lstStyle>
              <a:lvl1pPr algn="r">
                <a:lnSpc>
                  <a:spcPct val="90000"/>
                </a:lnSpc>
                <a:spcBef>
                  <a:spcPct val="0"/>
                </a:spcBef>
                <a:buNone/>
                <a:defRPr sz="44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2" name="quest type 1">
              <a:extLst>
                <a:ext uri="{FF2B5EF4-FFF2-40B4-BE49-F238E27FC236}">
                  <a16:creationId xmlns:a16="http://schemas.microsoft.com/office/drawing/2014/main" id="{5A8E0DB8-C9E6-4999-BD1D-792C0CD54E5E}"/>
                </a:ext>
              </a:extLst>
            </p:cNvPr>
            <p:cNvSpPr/>
            <p:nvPr/>
          </p:nvSpPr>
          <p:spPr>
            <a:xfrm>
              <a:off x="382856" y="2366281"/>
              <a:ext cx="730800" cy="730153"/>
            </a:xfrm>
            <a:prstGeom prst="rect">
              <a:avLst/>
            </a:prstGeom>
            <a:solidFill>
              <a:srgbClr val="98D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595959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78A93A3-D44A-484F-90BD-D5F20F9342A4}"/>
              </a:ext>
            </a:extLst>
          </p:cNvPr>
          <p:cNvSpPr txBox="1"/>
          <p:nvPr/>
        </p:nvSpPr>
        <p:spPr>
          <a:xfrm>
            <a:off x="1444266" y="2622477"/>
            <a:ext cx="20546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Abbreviations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AEF009B-45E6-4259-B01D-EE4D36A8F597}"/>
              </a:ext>
            </a:extLst>
          </p:cNvPr>
          <p:cNvGrpSpPr/>
          <p:nvPr/>
        </p:nvGrpSpPr>
        <p:grpSpPr>
          <a:xfrm>
            <a:off x="4635084" y="781999"/>
            <a:ext cx="3420000" cy="549879"/>
            <a:chOff x="152819" y="2142000"/>
            <a:chExt cx="7331076" cy="1178716"/>
          </a:xfrm>
        </p:grpSpPr>
        <p:sp>
          <p:nvSpPr>
            <p:cNvPr id="25" name="grid1">
              <a:extLst>
                <a:ext uri="{FF2B5EF4-FFF2-40B4-BE49-F238E27FC236}">
                  <a16:creationId xmlns:a16="http://schemas.microsoft.com/office/drawing/2014/main" id="{B1DA06DF-DBF7-4727-9EF5-6D5532D8CE5F}"/>
                </a:ext>
              </a:extLst>
            </p:cNvPr>
            <p:cNvSpPr txBox="1"/>
            <p:nvPr/>
          </p:nvSpPr>
          <p:spPr>
            <a:xfrm>
              <a:off x="152819" y="2142000"/>
              <a:ext cx="7331076" cy="1178716"/>
            </a:xfrm>
            <a:prstGeom prst="rect">
              <a:avLst/>
            </a:prstGeom>
            <a:solidFill>
              <a:srgbClr val="C7DDF1"/>
            </a:solidFill>
          </p:spPr>
          <p:txBody>
            <a:bodyPr vert="horz" wrap="square" lIns="91440" tIns="900000" rIns="91440" bIns="45720" rtlCol="0" anchor="ctr">
              <a:noAutofit/>
            </a:bodyPr>
            <a:lstStyle>
              <a:lvl1pPr algn="r">
                <a:lnSpc>
                  <a:spcPct val="90000"/>
                </a:lnSpc>
                <a:spcBef>
                  <a:spcPct val="0"/>
                </a:spcBef>
                <a:buNone/>
                <a:defRPr sz="44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6" name="quest type 1">
              <a:extLst>
                <a:ext uri="{FF2B5EF4-FFF2-40B4-BE49-F238E27FC236}">
                  <a16:creationId xmlns:a16="http://schemas.microsoft.com/office/drawing/2014/main" id="{E9F0C315-FF29-4740-A29B-B01923D5C509}"/>
                </a:ext>
              </a:extLst>
            </p:cNvPr>
            <p:cNvSpPr/>
            <p:nvPr/>
          </p:nvSpPr>
          <p:spPr>
            <a:xfrm>
              <a:off x="382856" y="2366281"/>
              <a:ext cx="730800" cy="730153"/>
            </a:xfrm>
            <a:prstGeom prst="rect">
              <a:avLst/>
            </a:prstGeom>
            <a:solidFill>
              <a:srgbClr val="B3C0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595959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0E11C18-26E9-45AC-BD45-3EF9644EF696}"/>
              </a:ext>
            </a:extLst>
          </p:cNvPr>
          <p:cNvSpPr txBox="1"/>
          <p:nvPr/>
        </p:nvSpPr>
        <p:spPr>
          <a:xfrm>
            <a:off x="5190635" y="826105"/>
            <a:ext cx="28241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Executive summary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477C86A-DAF8-445B-9F36-6EA7D4CBDD61}"/>
              </a:ext>
            </a:extLst>
          </p:cNvPr>
          <p:cNvGrpSpPr/>
          <p:nvPr/>
        </p:nvGrpSpPr>
        <p:grpSpPr>
          <a:xfrm>
            <a:off x="4635084" y="1375984"/>
            <a:ext cx="3420000" cy="549879"/>
            <a:chOff x="152819" y="2142000"/>
            <a:chExt cx="7331076" cy="1178716"/>
          </a:xfrm>
        </p:grpSpPr>
        <p:sp>
          <p:nvSpPr>
            <p:cNvPr id="29" name="grid1">
              <a:extLst>
                <a:ext uri="{FF2B5EF4-FFF2-40B4-BE49-F238E27FC236}">
                  <a16:creationId xmlns:a16="http://schemas.microsoft.com/office/drawing/2014/main" id="{62A94CD0-A7DE-434D-BFD0-FF6E13EC7862}"/>
                </a:ext>
              </a:extLst>
            </p:cNvPr>
            <p:cNvSpPr txBox="1"/>
            <p:nvPr/>
          </p:nvSpPr>
          <p:spPr>
            <a:xfrm>
              <a:off x="152819" y="2142000"/>
              <a:ext cx="7331076" cy="1178716"/>
            </a:xfrm>
            <a:prstGeom prst="rect">
              <a:avLst/>
            </a:prstGeom>
            <a:solidFill>
              <a:srgbClr val="C7DDF1"/>
            </a:solidFill>
          </p:spPr>
          <p:txBody>
            <a:bodyPr vert="horz" wrap="square" lIns="91440" tIns="900000" rIns="91440" bIns="45720" rtlCol="0" anchor="ctr">
              <a:noAutofit/>
            </a:bodyPr>
            <a:lstStyle>
              <a:lvl1pPr algn="r">
                <a:lnSpc>
                  <a:spcPct val="90000"/>
                </a:lnSpc>
                <a:spcBef>
                  <a:spcPct val="0"/>
                </a:spcBef>
                <a:buNone/>
                <a:defRPr sz="44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0" name="quest type 1">
              <a:extLst>
                <a:ext uri="{FF2B5EF4-FFF2-40B4-BE49-F238E27FC236}">
                  <a16:creationId xmlns:a16="http://schemas.microsoft.com/office/drawing/2014/main" id="{41EAEB61-C702-4786-A2A7-41C413B8E30C}"/>
                </a:ext>
              </a:extLst>
            </p:cNvPr>
            <p:cNvSpPr/>
            <p:nvPr/>
          </p:nvSpPr>
          <p:spPr>
            <a:xfrm>
              <a:off x="382856" y="2366281"/>
              <a:ext cx="730800" cy="730153"/>
            </a:xfrm>
            <a:prstGeom prst="rect">
              <a:avLst/>
            </a:prstGeom>
            <a:solidFill>
              <a:srgbClr val="B3C0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595959"/>
                </a:solidFill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BA8B5BB-DAFB-4046-A7DF-BC48D434AEAE}"/>
              </a:ext>
            </a:extLst>
          </p:cNvPr>
          <p:cNvSpPr txBox="1"/>
          <p:nvPr/>
        </p:nvSpPr>
        <p:spPr>
          <a:xfrm>
            <a:off x="5190635" y="1420090"/>
            <a:ext cx="18837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Introduction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AA02CE8-EDD0-48AF-B7E0-0DDCAACF944E}"/>
              </a:ext>
            </a:extLst>
          </p:cNvPr>
          <p:cNvGrpSpPr/>
          <p:nvPr/>
        </p:nvGrpSpPr>
        <p:grpSpPr>
          <a:xfrm>
            <a:off x="4635084" y="1969969"/>
            <a:ext cx="3420000" cy="549879"/>
            <a:chOff x="152819" y="2142000"/>
            <a:chExt cx="7331076" cy="1178716"/>
          </a:xfrm>
        </p:grpSpPr>
        <p:sp>
          <p:nvSpPr>
            <p:cNvPr id="33" name="grid1">
              <a:extLst>
                <a:ext uri="{FF2B5EF4-FFF2-40B4-BE49-F238E27FC236}">
                  <a16:creationId xmlns:a16="http://schemas.microsoft.com/office/drawing/2014/main" id="{5F9FC194-B466-42A8-A5C9-712E8BF41729}"/>
                </a:ext>
              </a:extLst>
            </p:cNvPr>
            <p:cNvSpPr txBox="1"/>
            <p:nvPr/>
          </p:nvSpPr>
          <p:spPr>
            <a:xfrm>
              <a:off x="152819" y="2142000"/>
              <a:ext cx="7331076" cy="1178716"/>
            </a:xfrm>
            <a:prstGeom prst="rect">
              <a:avLst/>
            </a:prstGeom>
            <a:solidFill>
              <a:srgbClr val="C7DDF1"/>
            </a:solidFill>
          </p:spPr>
          <p:txBody>
            <a:bodyPr vert="horz" wrap="square" lIns="91440" tIns="900000" rIns="91440" bIns="45720" rtlCol="0" anchor="ctr">
              <a:noAutofit/>
            </a:bodyPr>
            <a:lstStyle>
              <a:lvl1pPr algn="r">
                <a:lnSpc>
                  <a:spcPct val="90000"/>
                </a:lnSpc>
                <a:spcBef>
                  <a:spcPct val="0"/>
                </a:spcBef>
                <a:buNone/>
                <a:defRPr sz="44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quest type 1">
              <a:extLst>
                <a:ext uri="{FF2B5EF4-FFF2-40B4-BE49-F238E27FC236}">
                  <a16:creationId xmlns:a16="http://schemas.microsoft.com/office/drawing/2014/main" id="{5D7453BD-8486-4672-958E-B50E31279D94}"/>
                </a:ext>
              </a:extLst>
            </p:cNvPr>
            <p:cNvSpPr/>
            <p:nvPr/>
          </p:nvSpPr>
          <p:spPr>
            <a:xfrm>
              <a:off x="382856" y="2366281"/>
              <a:ext cx="730800" cy="730153"/>
            </a:xfrm>
            <a:prstGeom prst="rect">
              <a:avLst/>
            </a:prstGeom>
            <a:solidFill>
              <a:srgbClr val="B3C0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595959"/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FD2481E-B11B-4D39-97F0-57DAB7DC20B0}"/>
              </a:ext>
            </a:extLst>
          </p:cNvPr>
          <p:cNvSpPr txBox="1"/>
          <p:nvPr/>
        </p:nvSpPr>
        <p:spPr>
          <a:xfrm>
            <a:off x="5190635" y="2014075"/>
            <a:ext cx="16452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Objectives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EB682C9-EFC0-4B77-A969-47C5E68C1DD7}"/>
              </a:ext>
            </a:extLst>
          </p:cNvPr>
          <p:cNvGrpSpPr/>
          <p:nvPr/>
        </p:nvGrpSpPr>
        <p:grpSpPr>
          <a:xfrm>
            <a:off x="4635084" y="2563954"/>
            <a:ext cx="3420000" cy="549879"/>
            <a:chOff x="152819" y="2142000"/>
            <a:chExt cx="8729993" cy="1178716"/>
          </a:xfrm>
        </p:grpSpPr>
        <p:sp>
          <p:nvSpPr>
            <p:cNvPr id="37" name="grid1">
              <a:extLst>
                <a:ext uri="{FF2B5EF4-FFF2-40B4-BE49-F238E27FC236}">
                  <a16:creationId xmlns:a16="http://schemas.microsoft.com/office/drawing/2014/main" id="{0460DA9B-F1FF-4DC2-91B3-8DEFAE7567AE}"/>
                </a:ext>
              </a:extLst>
            </p:cNvPr>
            <p:cNvSpPr txBox="1"/>
            <p:nvPr/>
          </p:nvSpPr>
          <p:spPr>
            <a:xfrm>
              <a:off x="152819" y="2142000"/>
              <a:ext cx="8729993" cy="1178716"/>
            </a:xfrm>
            <a:prstGeom prst="rect">
              <a:avLst/>
            </a:prstGeom>
            <a:solidFill>
              <a:srgbClr val="C7DDF1"/>
            </a:solidFill>
          </p:spPr>
          <p:txBody>
            <a:bodyPr vert="horz" wrap="square" lIns="91440" tIns="900000" rIns="91440" bIns="45720" rtlCol="0" anchor="ctr">
              <a:noAutofit/>
            </a:bodyPr>
            <a:lstStyle>
              <a:lvl1pPr algn="r">
                <a:lnSpc>
                  <a:spcPct val="90000"/>
                </a:lnSpc>
                <a:spcBef>
                  <a:spcPct val="0"/>
                </a:spcBef>
                <a:buNone/>
                <a:defRPr sz="44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8" name="quest type 1">
              <a:extLst>
                <a:ext uri="{FF2B5EF4-FFF2-40B4-BE49-F238E27FC236}">
                  <a16:creationId xmlns:a16="http://schemas.microsoft.com/office/drawing/2014/main" id="{175F3AB3-4CDB-4662-9517-DB9FEB80DE0D}"/>
                </a:ext>
              </a:extLst>
            </p:cNvPr>
            <p:cNvSpPr/>
            <p:nvPr/>
          </p:nvSpPr>
          <p:spPr>
            <a:xfrm>
              <a:off x="426752" y="2366282"/>
              <a:ext cx="870250" cy="730152"/>
            </a:xfrm>
            <a:prstGeom prst="rect">
              <a:avLst/>
            </a:prstGeom>
            <a:solidFill>
              <a:srgbClr val="B3C0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595959"/>
                </a:solidFill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50F43E1-EE30-48C9-B662-1CD5205694AD}"/>
              </a:ext>
            </a:extLst>
          </p:cNvPr>
          <p:cNvSpPr txBox="1"/>
          <p:nvPr/>
        </p:nvSpPr>
        <p:spPr>
          <a:xfrm>
            <a:off x="5190635" y="2608060"/>
            <a:ext cx="13669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Methods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23F4272-6898-4D4A-B988-0DB089FE70A2}"/>
              </a:ext>
            </a:extLst>
          </p:cNvPr>
          <p:cNvGrpSpPr/>
          <p:nvPr/>
        </p:nvGrpSpPr>
        <p:grpSpPr>
          <a:xfrm>
            <a:off x="4635084" y="3157939"/>
            <a:ext cx="3420000" cy="549879"/>
            <a:chOff x="152819" y="2142000"/>
            <a:chExt cx="7331076" cy="1178716"/>
          </a:xfrm>
        </p:grpSpPr>
        <p:sp>
          <p:nvSpPr>
            <p:cNvPr id="41" name="grid1">
              <a:extLst>
                <a:ext uri="{FF2B5EF4-FFF2-40B4-BE49-F238E27FC236}">
                  <a16:creationId xmlns:a16="http://schemas.microsoft.com/office/drawing/2014/main" id="{C6DF636E-87DF-45EE-B1DD-AC806E0B007B}"/>
                </a:ext>
              </a:extLst>
            </p:cNvPr>
            <p:cNvSpPr txBox="1"/>
            <p:nvPr/>
          </p:nvSpPr>
          <p:spPr>
            <a:xfrm>
              <a:off x="152819" y="2142000"/>
              <a:ext cx="7331076" cy="1178716"/>
            </a:xfrm>
            <a:prstGeom prst="rect">
              <a:avLst/>
            </a:prstGeom>
            <a:solidFill>
              <a:srgbClr val="C7DDF1"/>
            </a:solidFill>
          </p:spPr>
          <p:txBody>
            <a:bodyPr vert="horz" wrap="square" lIns="91440" tIns="900000" rIns="91440" bIns="45720" rtlCol="0" anchor="ctr">
              <a:noAutofit/>
            </a:bodyPr>
            <a:lstStyle>
              <a:lvl1pPr algn="r">
                <a:lnSpc>
                  <a:spcPct val="90000"/>
                </a:lnSpc>
                <a:spcBef>
                  <a:spcPct val="0"/>
                </a:spcBef>
                <a:buNone/>
                <a:defRPr sz="44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2" name="quest type 1">
              <a:extLst>
                <a:ext uri="{FF2B5EF4-FFF2-40B4-BE49-F238E27FC236}">
                  <a16:creationId xmlns:a16="http://schemas.microsoft.com/office/drawing/2014/main" id="{B2B8CBAE-DE32-4DA8-8726-D2444AFDBECF}"/>
                </a:ext>
              </a:extLst>
            </p:cNvPr>
            <p:cNvSpPr/>
            <p:nvPr/>
          </p:nvSpPr>
          <p:spPr>
            <a:xfrm>
              <a:off x="382856" y="2366281"/>
              <a:ext cx="730800" cy="730153"/>
            </a:xfrm>
            <a:prstGeom prst="rect">
              <a:avLst/>
            </a:prstGeom>
            <a:solidFill>
              <a:srgbClr val="B3C0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595959"/>
                </a:solidFill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2405ED7-6964-43BF-B961-C7BF0479BE7E}"/>
              </a:ext>
            </a:extLst>
          </p:cNvPr>
          <p:cNvSpPr txBox="1"/>
          <p:nvPr/>
        </p:nvSpPr>
        <p:spPr>
          <a:xfrm>
            <a:off x="5190635" y="3202045"/>
            <a:ext cx="14564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Findings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FE6BBCC-B962-4DC0-9656-E7959FFFC8DC}"/>
              </a:ext>
            </a:extLst>
          </p:cNvPr>
          <p:cNvGrpSpPr/>
          <p:nvPr/>
        </p:nvGrpSpPr>
        <p:grpSpPr>
          <a:xfrm>
            <a:off x="4635084" y="3768339"/>
            <a:ext cx="3420000" cy="549879"/>
            <a:chOff x="152819" y="2142000"/>
            <a:chExt cx="7331076" cy="1178716"/>
          </a:xfrm>
        </p:grpSpPr>
        <p:sp>
          <p:nvSpPr>
            <p:cNvPr id="45" name="grid1">
              <a:extLst>
                <a:ext uri="{FF2B5EF4-FFF2-40B4-BE49-F238E27FC236}">
                  <a16:creationId xmlns:a16="http://schemas.microsoft.com/office/drawing/2014/main" id="{CC826FF8-BF41-48CC-B6B8-CD7FCD900CC1}"/>
                </a:ext>
              </a:extLst>
            </p:cNvPr>
            <p:cNvSpPr txBox="1"/>
            <p:nvPr/>
          </p:nvSpPr>
          <p:spPr>
            <a:xfrm>
              <a:off x="152819" y="2142000"/>
              <a:ext cx="7331076" cy="1178716"/>
            </a:xfrm>
            <a:prstGeom prst="rect">
              <a:avLst/>
            </a:prstGeom>
            <a:solidFill>
              <a:srgbClr val="C7DDF1"/>
            </a:solidFill>
          </p:spPr>
          <p:txBody>
            <a:bodyPr vert="horz" wrap="square" lIns="91440" tIns="900000" rIns="91440" bIns="45720" rtlCol="0" anchor="ctr">
              <a:noAutofit/>
            </a:bodyPr>
            <a:lstStyle>
              <a:lvl1pPr algn="r">
                <a:lnSpc>
                  <a:spcPct val="90000"/>
                </a:lnSpc>
                <a:spcBef>
                  <a:spcPct val="0"/>
                </a:spcBef>
                <a:buNone/>
                <a:defRPr sz="44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6" name="quest type 1">
              <a:extLst>
                <a:ext uri="{FF2B5EF4-FFF2-40B4-BE49-F238E27FC236}">
                  <a16:creationId xmlns:a16="http://schemas.microsoft.com/office/drawing/2014/main" id="{9AEF3CF2-EE0A-4B42-828C-E7B17DB4B6A2}"/>
                </a:ext>
              </a:extLst>
            </p:cNvPr>
            <p:cNvSpPr/>
            <p:nvPr/>
          </p:nvSpPr>
          <p:spPr>
            <a:xfrm>
              <a:off x="382856" y="2366281"/>
              <a:ext cx="730800" cy="730153"/>
            </a:xfrm>
            <a:prstGeom prst="rect">
              <a:avLst/>
            </a:prstGeom>
            <a:solidFill>
              <a:srgbClr val="B3C0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595959"/>
                </a:solidFill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FDD2ED1-B0CE-4F78-96D2-A9AF0BF6105E}"/>
              </a:ext>
            </a:extLst>
          </p:cNvPr>
          <p:cNvSpPr txBox="1"/>
          <p:nvPr/>
        </p:nvSpPr>
        <p:spPr>
          <a:xfrm>
            <a:off x="5190635" y="3812445"/>
            <a:ext cx="18837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01B3D1C-BBBD-4FF3-8175-FC7ED36BC82E}"/>
              </a:ext>
            </a:extLst>
          </p:cNvPr>
          <p:cNvGrpSpPr/>
          <p:nvPr/>
        </p:nvGrpSpPr>
        <p:grpSpPr>
          <a:xfrm>
            <a:off x="4635084" y="4377183"/>
            <a:ext cx="3420000" cy="549879"/>
            <a:chOff x="152819" y="2142000"/>
            <a:chExt cx="7331076" cy="1178716"/>
          </a:xfrm>
        </p:grpSpPr>
        <p:sp>
          <p:nvSpPr>
            <p:cNvPr id="49" name="grid1">
              <a:extLst>
                <a:ext uri="{FF2B5EF4-FFF2-40B4-BE49-F238E27FC236}">
                  <a16:creationId xmlns:a16="http://schemas.microsoft.com/office/drawing/2014/main" id="{CE389283-528B-4C6B-8499-DE578D96BD8F}"/>
                </a:ext>
              </a:extLst>
            </p:cNvPr>
            <p:cNvSpPr txBox="1"/>
            <p:nvPr/>
          </p:nvSpPr>
          <p:spPr>
            <a:xfrm>
              <a:off x="152819" y="2142000"/>
              <a:ext cx="7331076" cy="1178716"/>
            </a:xfrm>
            <a:prstGeom prst="rect">
              <a:avLst/>
            </a:prstGeom>
            <a:solidFill>
              <a:srgbClr val="C7DDF1"/>
            </a:solidFill>
          </p:spPr>
          <p:txBody>
            <a:bodyPr vert="horz" wrap="square" lIns="91440" tIns="900000" rIns="91440" bIns="45720" rtlCol="0" anchor="ctr">
              <a:noAutofit/>
            </a:bodyPr>
            <a:lstStyle>
              <a:lvl1pPr algn="r">
                <a:lnSpc>
                  <a:spcPct val="90000"/>
                </a:lnSpc>
                <a:spcBef>
                  <a:spcPct val="0"/>
                </a:spcBef>
                <a:buNone/>
                <a:defRPr sz="44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0" name="quest type 1">
              <a:extLst>
                <a:ext uri="{FF2B5EF4-FFF2-40B4-BE49-F238E27FC236}">
                  <a16:creationId xmlns:a16="http://schemas.microsoft.com/office/drawing/2014/main" id="{C410B242-5D95-41B1-BA2F-D4B2EDAECD09}"/>
                </a:ext>
              </a:extLst>
            </p:cNvPr>
            <p:cNvSpPr/>
            <p:nvPr/>
          </p:nvSpPr>
          <p:spPr>
            <a:xfrm>
              <a:off x="382856" y="2366281"/>
              <a:ext cx="730800" cy="730153"/>
            </a:xfrm>
            <a:prstGeom prst="rect">
              <a:avLst/>
            </a:prstGeom>
            <a:solidFill>
              <a:srgbClr val="B3C0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595959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7CC80385-C266-46E8-8FC7-632A474C6BB8}"/>
              </a:ext>
            </a:extLst>
          </p:cNvPr>
          <p:cNvSpPr txBox="1"/>
          <p:nvPr/>
        </p:nvSpPr>
        <p:spPr>
          <a:xfrm>
            <a:off x="5201690" y="4429299"/>
            <a:ext cx="28020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Recommendations 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FA454FD-038F-4A02-AE63-12E999A84550}"/>
              </a:ext>
            </a:extLst>
          </p:cNvPr>
          <p:cNvGrpSpPr/>
          <p:nvPr/>
        </p:nvGrpSpPr>
        <p:grpSpPr>
          <a:xfrm>
            <a:off x="8394830" y="788602"/>
            <a:ext cx="3420000" cy="549879"/>
            <a:chOff x="152819" y="2142000"/>
            <a:chExt cx="8729993" cy="1178716"/>
          </a:xfrm>
        </p:grpSpPr>
        <p:sp>
          <p:nvSpPr>
            <p:cNvPr id="53" name="grid1">
              <a:extLst>
                <a:ext uri="{FF2B5EF4-FFF2-40B4-BE49-F238E27FC236}">
                  <a16:creationId xmlns:a16="http://schemas.microsoft.com/office/drawing/2014/main" id="{BC243F0E-2F97-494E-AC99-6219D669C86D}"/>
                </a:ext>
              </a:extLst>
            </p:cNvPr>
            <p:cNvSpPr txBox="1"/>
            <p:nvPr/>
          </p:nvSpPr>
          <p:spPr>
            <a:xfrm>
              <a:off x="152819" y="2142000"/>
              <a:ext cx="8729993" cy="1178716"/>
            </a:xfrm>
            <a:prstGeom prst="rect">
              <a:avLst/>
            </a:prstGeom>
            <a:solidFill>
              <a:srgbClr val="CBEBE6"/>
            </a:solidFill>
          </p:spPr>
          <p:txBody>
            <a:bodyPr vert="horz" wrap="square" lIns="91440" tIns="900000" rIns="91440" bIns="45720" rtlCol="0" anchor="ctr">
              <a:noAutofit/>
            </a:bodyPr>
            <a:lstStyle>
              <a:lvl1pPr algn="r">
                <a:lnSpc>
                  <a:spcPct val="90000"/>
                </a:lnSpc>
                <a:spcBef>
                  <a:spcPct val="0"/>
                </a:spcBef>
                <a:buNone/>
                <a:defRPr sz="44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4" name="quest type 1">
              <a:extLst>
                <a:ext uri="{FF2B5EF4-FFF2-40B4-BE49-F238E27FC236}">
                  <a16:creationId xmlns:a16="http://schemas.microsoft.com/office/drawing/2014/main" id="{8E8A736A-8F98-4A53-93D2-A17CBE7E131E}"/>
                </a:ext>
              </a:extLst>
            </p:cNvPr>
            <p:cNvSpPr/>
            <p:nvPr/>
          </p:nvSpPr>
          <p:spPr>
            <a:xfrm>
              <a:off x="426752" y="2366282"/>
              <a:ext cx="870250" cy="730152"/>
            </a:xfrm>
            <a:prstGeom prst="rect">
              <a:avLst/>
            </a:prstGeom>
            <a:solidFill>
              <a:srgbClr val="98D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595959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E826516-9AF6-4CC4-B93E-C3AEAABF7B6C}"/>
              </a:ext>
            </a:extLst>
          </p:cNvPr>
          <p:cNvGrpSpPr/>
          <p:nvPr/>
        </p:nvGrpSpPr>
        <p:grpSpPr>
          <a:xfrm>
            <a:off x="8394830" y="1382587"/>
            <a:ext cx="3420000" cy="549879"/>
            <a:chOff x="152819" y="2142000"/>
            <a:chExt cx="7331076" cy="1178716"/>
          </a:xfrm>
        </p:grpSpPr>
        <p:sp>
          <p:nvSpPr>
            <p:cNvPr id="57" name="grid1">
              <a:extLst>
                <a:ext uri="{FF2B5EF4-FFF2-40B4-BE49-F238E27FC236}">
                  <a16:creationId xmlns:a16="http://schemas.microsoft.com/office/drawing/2014/main" id="{E7FEF48C-CCD2-4095-953C-8EA723AFF1DE}"/>
                </a:ext>
              </a:extLst>
            </p:cNvPr>
            <p:cNvSpPr txBox="1"/>
            <p:nvPr/>
          </p:nvSpPr>
          <p:spPr>
            <a:xfrm>
              <a:off x="152819" y="2142000"/>
              <a:ext cx="7331076" cy="1178716"/>
            </a:xfrm>
            <a:prstGeom prst="rect">
              <a:avLst/>
            </a:prstGeom>
            <a:solidFill>
              <a:srgbClr val="CBEBE6"/>
            </a:solidFill>
          </p:spPr>
          <p:txBody>
            <a:bodyPr vert="horz" wrap="square" lIns="91440" tIns="900000" rIns="91440" bIns="45720" rtlCol="0" anchor="ctr">
              <a:noAutofit/>
            </a:bodyPr>
            <a:lstStyle>
              <a:lvl1pPr algn="r">
                <a:lnSpc>
                  <a:spcPct val="90000"/>
                </a:lnSpc>
                <a:spcBef>
                  <a:spcPct val="0"/>
                </a:spcBef>
                <a:buNone/>
                <a:defRPr sz="44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8" name="quest type 1">
              <a:extLst>
                <a:ext uri="{FF2B5EF4-FFF2-40B4-BE49-F238E27FC236}">
                  <a16:creationId xmlns:a16="http://schemas.microsoft.com/office/drawing/2014/main" id="{485DD0E8-EDB3-4749-83A9-71C010959E5D}"/>
                </a:ext>
              </a:extLst>
            </p:cNvPr>
            <p:cNvSpPr/>
            <p:nvPr/>
          </p:nvSpPr>
          <p:spPr>
            <a:xfrm>
              <a:off x="382856" y="2366281"/>
              <a:ext cx="730800" cy="730153"/>
            </a:xfrm>
            <a:prstGeom prst="rect">
              <a:avLst/>
            </a:prstGeom>
            <a:solidFill>
              <a:srgbClr val="98D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595959"/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1FC5181-BBF5-4D70-A26C-07F22AF44C23}"/>
              </a:ext>
            </a:extLst>
          </p:cNvPr>
          <p:cNvGrpSpPr/>
          <p:nvPr/>
        </p:nvGrpSpPr>
        <p:grpSpPr>
          <a:xfrm>
            <a:off x="8394830" y="1976572"/>
            <a:ext cx="3423600" cy="549879"/>
            <a:chOff x="152819" y="2142000"/>
            <a:chExt cx="7338793" cy="1178716"/>
          </a:xfrm>
        </p:grpSpPr>
        <p:sp>
          <p:nvSpPr>
            <p:cNvPr id="61" name="grid1">
              <a:extLst>
                <a:ext uri="{FF2B5EF4-FFF2-40B4-BE49-F238E27FC236}">
                  <a16:creationId xmlns:a16="http://schemas.microsoft.com/office/drawing/2014/main" id="{40841A5D-6E7D-4604-844C-93C8CC715E7F}"/>
                </a:ext>
              </a:extLst>
            </p:cNvPr>
            <p:cNvSpPr txBox="1"/>
            <p:nvPr/>
          </p:nvSpPr>
          <p:spPr>
            <a:xfrm>
              <a:off x="152819" y="2142000"/>
              <a:ext cx="7338793" cy="1178716"/>
            </a:xfrm>
            <a:prstGeom prst="rect">
              <a:avLst/>
            </a:prstGeom>
            <a:solidFill>
              <a:srgbClr val="CBEBE6"/>
            </a:solidFill>
          </p:spPr>
          <p:txBody>
            <a:bodyPr vert="horz" wrap="square" lIns="91440" tIns="900000" rIns="91440" bIns="45720" rtlCol="0" anchor="ctr">
              <a:noAutofit/>
            </a:bodyPr>
            <a:lstStyle>
              <a:lvl1pPr algn="r">
                <a:lnSpc>
                  <a:spcPct val="90000"/>
                </a:lnSpc>
                <a:spcBef>
                  <a:spcPct val="0"/>
                </a:spcBef>
                <a:buNone/>
                <a:defRPr sz="44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2" name="quest type 1">
              <a:extLst>
                <a:ext uri="{FF2B5EF4-FFF2-40B4-BE49-F238E27FC236}">
                  <a16:creationId xmlns:a16="http://schemas.microsoft.com/office/drawing/2014/main" id="{81886294-DD37-4824-B1A0-A4063B1ECF5A}"/>
                </a:ext>
              </a:extLst>
            </p:cNvPr>
            <p:cNvSpPr/>
            <p:nvPr/>
          </p:nvSpPr>
          <p:spPr>
            <a:xfrm>
              <a:off x="382856" y="2366281"/>
              <a:ext cx="730800" cy="730153"/>
            </a:xfrm>
            <a:prstGeom prst="rect">
              <a:avLst/>
            </a:prstGeom>
            <a:solidFill>
              <a:srgbClr val="98D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595959"/>
                </a:solidFill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031353C-2901-491D-874A-CB04030997A7}"/>
              </a:ext>
            </a:extLst>
          </p:cNvPr>
          <p:cNvGrpSpPr/>
          <p:nvPr/>
        </p:nvGrpSpPr>
        <p:grpSpPr>
          <a:xfrm>
            <a:off x="8394830" y="2564659"/>
            <a:ext cx="3423600" cy="549879"/>
            <a:chOff x="152819" y="2142000"/>
            <a:chExt cx="8650582" cy="1178716"/>
          </a:xfrm>
        </p:grpSpPr>
        <p:sp>
          <p:nvSpPr>
            <p:cNvPr id="65" name="grid1">
              <a:extLst>
                <a:ext uri="{FF2B5EF4-FFF2-40B4-BE49-F238E27FC236}">
                  <a16:creationId xmlns:a16="http://schemas.microsoft.com/office/drawing/2014/main" id="{81D0E266-7468-45B2-9F60-5BA6398DDBE1}"/>
                </a:ext>
              </a:extLst>
            </p:cNvPr>
            <p:cNvSpPr txBox="1"/>
            <p:nvPr/>
          </p:nvSpPr>
          <p:spPr>
            <a:xfrm>
              <a:off x="152819" y="2142000"/>
              <a:ext cx="8650582" cy="1178716"/>
            </a:xfrm>
            <a:prstGeom prst="rect">
              <a:avLst/>
            </a:prstGeom>
            <a:solidFill>
              <a:srgbClr val="CBEBE6"/>
            </a:solidFill>
          </p:spPr>
          <p:txBody>
            <a:bodyPr vert="horz" wrap="square" lIns="91440" tIns="900000" rIns="91440" bIns="45720" rtlCol="0" anchor="ctr">
              <a:noAutofit/>
            </a:bodyPr>
            <a:lstStyle>
              <a:lvl1pPr algn="r">
                <a:lnSpc>
                  <a:spcPct val="90000"/>
                </a:lnSpc>
                <a:spcBef>
                  <a:spcPct val="0"/>
                </a:spcBef>
                <a:buNone/>
                <a:defRPr sz="44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6" name="quest type 1">
              <a:extLst>
                <a:ext uri="{FF2B5EF4-FFF2-40B4-BE49-F238E27FC236}">
                  <a16:creationId xmlns:a16="http://schemas.microsoft.com/office/drawing/2014/main" id="{9FF25231-05BD-4D0C-A69C-F710754339C8}"/>
                </a:ext>
              </a:extLst>
            </p:cNvPr>
            <p:cNvSpPr/>
            <p:nvPr/>
          </p:nvSpPr>
          <p:spPr>
            <a:xfrm>
              <a:off x="382857" y="2366282"/>
              <a:ext cx="902545" cy="730152"/>
            </a:xfrm>
            <a:prstGeom prst="rect">
              <a:avLst/>
            </a:prstGeom>
            <a:solidFill>
              <a:srgbClr val="98D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595959"/>
                </a:solidFill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3006C88A-6617-4432-8BF5-A78B2D8323C1}"/>
              </a:ext>
            </a:extLst>
          </p:cNvPr>
          <p:cNvSpPr txBox="1"/>
          <p:nvPr/>
        </p:nvSpPr>
        <p:spPr>
          <a:xfrm>
            <a:off x="8911214" y="831517"/>
            <a:ext cx="20246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References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BADEC04-5E04-447D-8D23-1808CA01AE76}"/>
              </a:ext>
            </a:extLst>
          </p:cNvPr>
          <p:cNvSpPr txBox="1"/>
          <p:nvPr/>
        </p:nvSpPr>
        <p:spPr>
          <a:xfrm>
            <a:off x="8911214" y="1425502"/>
            <a:ext cx="20246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annex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1D16E49-2A62-41F4-B2BF-2C699DD102BB}"/>
              </a:ext>
            </a:extLst>
          </p:cNvPr>
          <p:cNvSpPr txBox="1"/>
          <p:nvPr/>
        </p:nvSpPr>
        <p:spPr>
          <a:xfrm>
            <a:off x="8911214" y="2019487"/>
            <a:ext cx="22714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Other annexes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A514968-E86C-431C-9D7C-FFEED5EE1A5B}"/>
              </a:ext>
            </a:extLst>
          </p:cNvPr>
          <p:cNvSpPr txBox="1"/>
          <p:nvPr/>
        </p:nvSpPr>
        <p:spPr>
          <a:xfrm>
            <a:off x="8911214" y="2607574"/>
            <a:ext cx="25116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curation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3EB8621-16D1-42E0-A8FA-EA31B2EB6C9E}"/>
              </a:ext>
            </a:extLst>
          </p:cNvPr>
          <p:cNvSpPr txBox="1"/>
          <p:nvPr/>
        </p:nvSpPr>
        <p:spPr>
          <a:xfrm>
            <a:off x="915903" y="5206918"/>
            <a:ext cx="10898927" cy="1343253"/>
          </a:xfrm>
          <a:prstGeom prst="rect">
            <a:avLst/>
          </a:prstGeom>
          <a:solidFill>
            <a:srgbClr val="31B09C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/>
              <a:t>This structure </a:t>
            </a:r>
            <a:r>
              <a:rPr lang="en-GB" sz="2400" b="1" dirty="0"/>
              <a:t>can be adapted </a:t>
            </a:r>
            <a:r>
              <a:rPr lang="en-GB" sz="2400" dirty="0"/>
              <a:t>according to the country needs.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28B4204-5EAE-4481-84FB-D0B92EBD14CA}"/>
              </a:ext>
            </a:extLst>
          </p:cNvPr>
          <p:cNvSpPr/>
          <p:nvPr/>
        </p:nvSpPr>
        <p:spPr>
          <a:xfrm>
            <a:off x="843217" y="5206918"/>
            <a:ext cx="80255" cy="1343253"/>
          </a:xfrm>
          <a:prstGeom prst="rect">
            <a:avLst/>
          </a:prstGeom>
          <a:solidFill>
            <a:srgbClr val="1B95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04D1C6B-D15B-459A-A05B-9CA169B82929}"/>
              </a:ext>
            </a:extLst>
          </p:cNvPr>
          <p:cNvSpPr txBox="1"/>
          <p:nvPr/>
        </p:nvSpPr>
        <p:spPr>
          <a:xfrm>
            <a:off x="915903" y="5206918"/>
            <a:ext cx="10898927" cy="1343253"/>
          </a:xfrm>
          <a:prstGeom prst="rect">
            <a:avLst/>
          </a:prstGeom>
          <a:solidFill>
            <a:srgbClr val="31B09C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/>
              <a:t>The </a:t>
            </a:r>
            <a:r>
              <a:rPr lang="en-GB" sz="2400" b="1" dirty="0"/>
              <a:t>reading materials </a:t>
            </a:r>
            <a:r>
              <a:rPr lang="en-GB" sz="2400" dirty="0"/>
              <a:t>for this unit provide further details </a:t>
            </a:r>
            <a:br>
              <a:rPr lang="en-GB" sz="2400" dirty="0"/>
            </a:br>
            <a:r>
              <a:rPr lang="en-GB" sz="2400" dirty="0"/>
              <a:t>on the content and purpose of each section.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4199795-9591-4824-B0DE-0C54E48BD4F1}"/>
              </a:ext>
            </a:extLst>
          </p:cNvPr>
          <p:cNvSpPr/>
          <p:nvPr/>
        </p:nvSpPr>
        <p:spPr>
          <a:xfrm>
            <a:off x="843217" y="5206918"/>
            <a:ext cx="80255" cy="1343253"/>
          </a:xfrm>
          <a:prstGeom prst="rect">
            <a:avLst/>
          </a:prstGeom>
          <a:solidFill>
            <a:srgbClr val="1B95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199121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4" grpId="0" animBg="1"/>
      <p:bldP spid="2" grpId="0" animBg="1"/>
      <p:bldP spid="8" grpId="0"/>
      <p:bldP spid="12" grpId="0"/>
      <p:bldP spid="16" grpId="0"/>
      <p:bldP spid="23" grpId="0"/>
      <p:bldP spid="27" grpId="0"/>
      <p:bldP spid="31" grpId="0"/>
      <p:bldP spid="35" grpId="0"/>
      <p:bldP spid="39" grpId="0"/>
      <p:bldP spid="43" grpId="0"/>
      <p:bldP spid="47" grpId="0"/>
      <p:bldP spid="51" grpId="0"/>
      <p:bldP spid="55" grpId="0"/>
      <p:bldP spid="59" grpId="0"/>
      <p:bldP spid="63" grpId="0"/>
      <p:bldP spid="67" grpId="0"/>
      <p:bldP spid="76" grpId="0" animBg="1"/>
      <p:bldP spid="77" grpId="0" animBg="1"/>
      <p:bldP spid="78" grpId="0" animBg="1"/>
      <p:bldP spid="7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16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Atkinson Hyperlegible"/>
        <a:ea typeface=""/>
        <a:cs typeface=""/>
      </a:majorFont>
      <a:minorFont>
        <a:latin typeface="Atkinson Hyperlegib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15930</TotalTime>
  <Words>1789</Words>
  <Application>Microsoft Office PowerPoint</Application>
  <PresentationFormat>Widescreen</PresentationFormat>
  <Paragraphs>286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Symbol</vt:lpstr>
      <vt:lpstr>Atkinson Hyperlegible</vt:lpstr>
      <vt:lpstr>Cambria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HHFA_dic_module5_unit2_en</dc:title>
  <dc:creator>WHO</dc:creator>
  <cp:lastModifiedBy>Alycia Kearney</cp:lastModifiedBy>
  <cp:revision>182</cp:revision>
  <dcterms:created xsi:type="dcterms:W3CDTF">2022-07-29T14:12:36Z</dcterms:created>
  <dcterms:modified xsi:type="dcterms:W3CDTF">2023-02-02T10:30:41Z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49A61451-EF37-459D-B250-D6265FEC33DA</vt:lpwstr>
  </property>
  <property fmtid="{D5CDD505-2E9C-101B-9397-08002B2CF9AE}" pid="3" name="ArticulatePath">
    <vt:lpwstr>skin-v0.2</vt:lpwstr>
  </property>
</Properties>
</file>